
<file path=[Content_Types].xml><?xml version="1.0" encoding="utf-8"?>
<Types xmlns="http://schemas.openxmlformats.org/package/2006/content-types">
  <Default Extension="emf" ContentType="image/x-emf"/>
  <Default Extension="gif" ContentType="video/unknown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8"/>
    <p:sldMasterId id="2147486002" r:id="rId9"/>
  </p:sldMasterIdLst>
  <p:notesMasterIdLst>
    <p:notesMasterId r:id="rId56"/>
  </p:notesMasterIdLst>
  <p:handoutMasterIdLst>
    <p:handoutMasterId r:id="rId57"/>
  </p:handoutMasterIdLst>
  <p:sldIdLst>
    <p:sldId id="344" r:id="rId10"/>
    <p:sldId id="340" r:id="rId11"/>
    <p:sldId id="382" r:id="rId12"/>
    <p:sldId id="378" r:id="rId13"/>
    <p:sldId id="360" r:id="rId14"/>
    <p:sldId id="358" r:id="rId15"/>
    <p:sldId id="392" r:id="rId16"/>
    <p:sldId id="383" r:id="rId17"/>
    <p:sldId id="393" r:id="rId18"/>
    <p:sldId id="403" r:id="rId19"/>
    <p:sldId id="401" r:id="rId20"/>
    <p:sldId id="402" r:id="rId21"/>
    <p:sldId id="411" r:id="rId22"/>
    <p:sldId id="385" r:id="rId23"/>
    <p:sldId id="410" r:id="rId24"/>
    <p:sldId id="364" r:id="rId25"/>
    <p:sldId id="384" r:id="rId26"/>
    <p:sldId id="395" r:id="rId27"/>
    <p:sldId id="365" r:id="rId28"/>
    <p:sldId id="367" r:id="rId29"/>
    <p:sldId id="368" r:id="rId30"/>
    <p:sldId id="369" r:id="rId31"/>
    <p:sldId id="376" r:id="rId32"/>
    <p:sldId id="370" r:id="rId33"/>
    <p:sldId id="375" r:id="rId34"/>
    <p:sldId id="371" r:id="rId35"/>
    <p:sldId id="372" r:id="rId36"/>
    <p:sldId id="373" r:id="rId37"/>
    <p:sldId id="374" r:id="rId38"/>
    <p:sldId id="404" r:id="rId39"/>
    <p:sldId id="377" r:id="rId40"/>
    <p:sldId id="390" r:id="rId41"/>
    <p:sldId id="387" r:id="rId42"/>
    <p:sldId id="388" r:id="rId43"/>
    <p:sldId id="396" r:id="rId44"/>
    <p:sldId id="397" r:id="rId45"/>
    <p:sldId id="400" r:id="rId46"/>
    <p:sldId id="406" r:id="rId47"/>
    <p:sldId id="399" r:id="rId48"/>
    <p:sldId id="405" r:id="rId49"/>
    <p:sldId id="381" r:id="rId50"/>
    <p:sldId id="409" r:id="rId51"/>
    <p:sldId id="408" r:id="rId52"/>
    <p:sldId id="386" r:id="rId53"/>
    <p:sldId id="335" r:id="rId54"/>
    <p:sldId id="356" r:id="rId55"/>
  </p:sldIdLst>
  <p:sldSz cx="9144000" cy="5143500" type="screen16x9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5FE364E-9295-438A-85AA-5B06BFFCFBA3}">
          <p14:sldIdLst>
            <p14:sldId id="344"/>
            <p14:sldId id="340"/>
            <p14:sldId id="382"/>
          </p14:sldIdLst>
        </p14:section>
        <p14:section name="CI/CD" id="{8666C9B0-4A1E-4162-B13E-ECC1E26B1709}">
          <p14:sldIdLst>
            <p14:sldId id="378"/>
          </p14:sldIdLst>
        </p14:section>
        <p14:section name="Docker" id="{4D76F352-1E22-4F15-8A41-CABA56FE0DA1}">
          <p14:sldIdLst>
            <p14:sldId id="360"/>
            <p14:sldId id="358"/>
            <p14:sldId id="392"/>
            <p14:sldId id="383"/>
            <p14:sldId id="393"/>
            <p14:sldId id="403"/>
            <p14:sldId id="401"/>
            <p14:sldId id="402"/>
            <p14:sldId id="411"/>
            <p14:sldId id="385"/>
          </p14:sldIdLst>
        </p14:section>
        <p14:section name="Kubernetes" id="{D4E2BEF1-05FD-40F6-98F3-E2A2D5C76477}">
          <p14:sldIdLst>
            <p14:sldId id="410"/>
            <p14:sldId id="364"/>
            <p14:sldId id="384"/>
            <p14:sldId id="395"/>
            <p14:sldId id="365"/>
            <p14:sldId id="367"/>
            <p14:sldId id="368"/>
            <p14:sldId id="369"/>
            <p14:sldId id="376"/>
            <p14:sldId id="370"/>
            <p14:sldId id="375"/>
            <p14:sldId id="371"/>
            <p14:sldId id="372"/>
            <p14:sldId id="373"/>
            <p14:sldId id="374"/>
            <p14:sldId id="404"/>
          </p14:sldIdLst>
        </p14:section>
        <p14:section name="Helm" id="{F1B786CC-FEBA-4932-AD2A-63C48228A3EB}">
          <p14:sldIdLst>
            <p14:sldId id="377"/>
            <p14:sldId id="390"/>
            <p14:sldId id="387"/>
            <p14:sldId id="388"/>
            <p14:sldId id="396"/>
            <p14:sldId id="397"/>
            <p14:sldId id="400"/>
            <p14:sldId id="406"/>
          </p14:sldIdLst>
        </p14:section>
        <p14:section name="Conclusion" id="{BD8C7F1C-7E7C-4C94-A9EE-1A7EFA18FB17}">
          <p14:sldIdLst>
            <p14:sldId id="399"/>
          </p14:sldIdLst>
        </p14:section>
        <p14:section name="Automatic Deployment" id="{883A3BEF-0E9A-445B-A305-00D4463DDC0A}">
          <p14:sldIdLst>
            <p14:sldId id="405"/>
            <p14:sldId id="381"/>
            <p14:sldId id="409"/>
            <p14:sldId id="408"/>
            <p14:sldId id="386"/>
          </p14:sldIdLst>
        </p14:section>
        <p14:section name="End" id="{FC1DEE52-36D8-4B4E-B04F-BE256801A937}">
          <p14:sldIdLst>
            <p14:sldId id="335"/>
            <p14:sldId id="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" initials="A" lastIdx="2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D6E8"/>
    <a:srgbClr val="BDC2DE"/>
    <a:srgbClr val="003882"/>
    <a:srgbClr val="080808"/>
    <a:srgbClr val="B97C6B"/>
    <a:srgbClr val="F05033"/>
    <a:srgbClr val="D33833"/>
    <a:srgbClr val="000000"/>
    <a:srgbClr val="00FFD8"/>
    <a:srgbClr val="5C76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202B0CA-FC54-4496-8BCA-5EF66A818D29}"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Dunkle Formatvorlage 1 - Akz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AF606853-7671-496A-8E4F-DF71F8EC918B}" styleName="Dunkle Formatvorlage 1 - Akz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38B1855-1B75-4FBE-930C-398BA8C253C6}" styleName="Designformatvorlage 2 - Akz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81988" autoAdjust="0"/>
  </p:normalViewPr>
  <p:slideViewPr>
    <p:cSldViewPr>
      <p:cViewPr varScale="1">
        <p:scale>
          <a:sx n="124" d="100"/>
          <a:sy n="124" d="100"/>
        </p:scale>
        <p:origin x="306" y="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commentAuthors" Target="commentAuthors.xml"/><Relationship Id="rId5" Type="http://schemas.openxmlformats.org/officeDocument/2006/relationships/customXml" Target="../customXml/item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handoutMaster" Target="handoutMasters/handoutMaster1.xml"/><Relationship Id="rId61" Type="http://schemas.openxmlformats.org/officeDocument/2006/relationships/theme" Target="theme/theme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2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notesMaster" Target="notesMasters/notesMaster1.xml"/><Relationship Id="rId8" Type="http://schemas.openxmlformats.org/officeDocument/2006/relationships/slideMaster" Target="slideMasters/slideMaster1.xml"/><Relationship Id="rId51" Type="http://schemas.openxmlformats.org/officeDocument/2006/relationships/slide" Target="slides/slide42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DACDCA-319D-4A90-9673-9371B1E4D4D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9F2DF13C-61D4-4C91-AD5A-5A5DEB3FC7A6}">
      <dgm:prSet phldrT="[Text]" custT="1"/>
      <dgm:spPr/>
      <dgm:t>
        <a:bodyPr/>
        <a:lstStyle/>
        <a:p>
          <a:r>
            <a:rPr lang="de-DE" sz="900" dirty="0"/>
            <a:t>Checkout</a:t>
          </a:r>
          <a:endParaRPr lang="en-GB" sz="900" dirty="0"/>
        </a:p>
      </dgm:t>
    </dgm:pt>
    <dgm:pt modelId="{007C1316-1C00-4C06-928B-DED107D1D1DF}" type="parTrans" cxnId="{1A135319-48D0-4AB5-96DB-2830E5C82B5F}">
      <dgm:prSet/>
      <dgm:spPr/>
      <dgm:t>
        <a:bodyPr/>
        <a:lstStyle/>
        <a:p>
          <a:endParaRPr lang="en-GB"/>
        </a:p>
      </dgm:t>
    </dgm:pt>
    <dgm:pt modelId="{140B5D69-21C3-420A-B0B5-5E23D36B5E1C}" type="sibTrans" cxnId="{1A135319-48D0-4AB5-96DB-2830E5C82B5F}">
      <dgm:prSet/>
      <dgm:spPr/>
      <dgm:t>
        <a:bodyPr/>
        <a:lstStyle/>
        <a:p>
          <a:endParaRPr lang="en-GB"/>
        </a:p>
      </dgm:t>
    </dgm:pt>
    <dgm:pt modelId="{2DEF5F9A-CF83-4E02-A9A9-D2E71CEB8F38}">
      <dgm:prSet phldrT="[Text]" custT="1"/>
      <dgm:spPr/>
      <dgm:t>
        <a:bodyPr/>
        <a:lstStyle/>
        <a:p>
          <a:r>
            <a:rPr lang="de-DE" sz="900"/>
            <a:t>Build App</a:t>
          </a:r>
          <a:endParaRPr lang="en-GB" sz="900" dirty="0"/>
        </a:p>
      </dgm:t>
    </dgm:pt>
    <dgm:pt modelId="{DDEFAA1C-6B43-4684-96D3-DD221E6AB28D}" type="parTrans" cxnId="{1600C0F7-7E1D-4321-81FF-34F9889DF43C}">
      <dgm:prSet/>
      <dgm:spPr/>
      <dgm:t>
        <a:bodyPr/>
        <a:lstStyle/>
        <a:p>
          <a:endParaRPr lang="en-GB"/>
        </a:p>
      </dgm:t>
    </dgm:pt>
    <dgm:pt modelId="{30BB9110-78FF-455C-9DE7-E42949CE6030}" type="sibTrans" cxnId="{1600C0F7-7E1D-4321-81FF-34F9889DF43C}">
      <dgm:prSet/>
      <dgm:spPr/>
      <dgm:t>
        <a:bodyPr/>
        <a:lstStyle/>
        <a:p>
          <a:endParaRPr lang="en-GB"/>
        </a:p>
      </dgm:t>
    </dgm:pt>
    <dgm:pt modelId="{0A8434B2-FA0B-4F44-A512-ED97C6221C6E}">
      <dgm:prSet phldrT="[Text]" custT="1"/>
      <dgm:spPr/>
      <dgm:t>
        <a:bodyPr/>
        <a:lstStyle/>
        <a:p>
          <a:r>
            <a:rPr lang="de-DE" sz="900"/>
            <a:t>Test</a:t>
          </a:r>
          <a:endParaRPr lang="en-GB" sz="900" dirty="0"/>
        </a:p>
      </dgm:t>
    </dgm:pt>
    <dgm:pt modelId="{61C2A915-CF5F-4A07-8F1D-B4654304CFB1}" type="parTrans" cxnId="{BD001B20-DF98-41BE-9FAA-701645012DA6}">
      <dgm:prSet/>
      <dgm:spPr/>
      <dgm:t>
        <a:bodyPr/>
        <a:lstStyle/>
        <a:p>
          <a:endParaRPr lang="en-GB"/>
        </a:p>
      </dgm:t>
    </dgm:pt>
    <dgm:pt modelId="{38E516D1-F8F2-421B-BD52-CEFDE363B9BF}" type="sibTrans" cxnId="{BD001B20-DF98-41BE-9FAA-701645012DA6}">
      <dgm:prSet/>
      <dgm:spPr/>
      <dgm:t>
        <a:bodyPr/>
        <a:lstStyle/>
        <a:p>
          <a:endParaRPr lang="en-GB"/>
        </a:p>
      </dgm:t>
    </dgm:pt>
    <dgm:pt modelId="{61FBBAC2-707B-42EE-9F8A-4D038F95608B}">
      <dgm:prSet phldrT="[Text]" custT="1"/>
      <dgm:spPr/>
      <dgm:t>
        <a:bodyPr/>
        <a:lstStyle/>
        <a:p>
          <a:r>
            <a:rPr lang="de-DE" sz="900" dirty="0"/>
            <a:t>Version </a:t>
          </a:r>
          <a:r>
            <a:rPr lang="de-DE" sz="900" dirty="0" err="1"/>
            <a:t>Artifacts</a:t>
          </a:r>
          <a:endParaRPr lang="en-GB" sz="900" dirty="0"/>
        </a:p>
      </dgm:t>
    </dgm:pt>
    <dgm:pt modelId="{4B3CBD8A-E3E1-434A-A984-7A8711B5312A}" type="parTrans" cxnId="{C8492FF1-99B9-49DD-A22E-8AEF40647D61}">
      <dgm:prSet/>
      <dgm:spPr/>
      <dgm:t>
        <a:bodyPr/>
        <a:lstStyle/>
        <a:p>
          <a:endParaRPr lang="en-GB"/>
        </a:p>
      </dgm:t>
    </dgm:pt>
    <dgm:pt modelId="{89239105-8746-4FF4-B376-44A1695BEE24}" type="sibTrans" cxnId="{C8492FF1-99B9-49DD-A22E-8AEF40647D61}">
      <dgm:prSet/>
      <dgm:spPr/>
      <dgm:t>
        <a:bodyPr/>
        <a:lstStyle/>
        <a:p>
          <a:endParaRPr lang="en-GB"/>
        </a:p>
      </dgm:t>
    </dgm:pt>
    <dgm:pt modelId="{B89254FA-C1D2-418A-837C-F09F95DD3AC3}">
      <dgm:prSet phldrT="[Text]" custT="1"/>
      <dgm:spPr/>
      <dgm:t>
        <a:bodyPr/>
        <a:lstStyle/>
        <a:p>
          <a:r>
            <a:rPr lang="de-DE" sz="900" dirty="0"/>
            <a:t>Build Image</a:t>
          </a:r>
        </a:p>
      </dgm:t>
    </dgm:pt>
    <dgm:pt modelId="{BB4F7C7B-DEE5-48AA-BCD4-E5B4A19A10F3}" type="parTrans" cxnId="{3B8DDA96-0F5F-4D91-9FEE-64D6F9CC216C}">
      <dgm:prSet/>
      <dgm:spPr/>
      <dgm:t>
        <a:bodyPr/>
        <a:lstStyle/>
        <a:p>
          <a:endParaRPr lang="en-GB"/>
        </a:p>
      </dgm:t>
    </dgm:pt>
    <dgm:pt modelId="{BB1641D7-0551-41E5-A5A8-908F08F5B40F}" type="sibTrans" cxnId="{3B8DDA96-0F5F-4D91-9FEE-64D6F9CC216C}">
      <dgm:prSet/>
      <dgm:spPr/>
      <dgm:t>
        <a:bodyPr/>
        <a:lstStyle/>
        <a:p>
          <a:endParaRPr lang="en-GB"/>
        </a:p>
      </dgm:t>
    </dgm:pt>
    <dgm:pt modelId="{DF03F767-3E8F-4F14-ACDD-46682BE9C408}">
      <dgm:prSet phldrT="[Text]" custT="1"/>
      <dgm:spPr/>
      <dgm:t>
        <a:bodyPr/>
        <a:lstStyle/>
        <a:p>
          <a:r>
            <a:rPr lang="de-DE" sz="900" dirty="0"/>
            <a:t>Archive Image</a:t>
          </a:r>
        </a:p>
      </dgm:t>
    </dgm:pt>
    <dgm:pt modelId="{8FCDF444-663B-48F8-BA9A-C0AC33A4FE46}" type="parTrans" cxnId="{3C75FEA6-5530-4F00-AE18-F671A84E2B4B}">
      <dgm:prSet/>
      <dgm:spPr/>
      <dgm:t>
        <a:bodyPr/>
        <a:lstStyle/>
        <a:p>
          <a:endParaRPr lang="en-GB"/>
        </a:p>
      </dgm:t>
    </dgm:pt>
    <dgm:pt modelId="{D0B60124-689F-4278-8B53-761B8660E6DF}" type="sibTrans" cxnId="{3C75FEA6-5530-4F00-AE18-F671A84E2B4B}">
      <dgm:prSet/>
      <dgm:spPr/>
      <dgm:t>
        <a:bodyPr/>
        <a:lstStyle/>
        <a:p>
          <a:endParaRPr lang="en-GB"/>
        </a:p>
      </dgm:t>
    </dgm:pt>
    <dgm:pt modelId="{6381A2DB-05DA-4C7D-BAE3-F0A34911F193}">
      <dgm:prSet phldrT="[Text]" custT="1"/>
      <dgm:spPr/>
      <dgm:t>
        <a:bodyPr/>
        <a:lstStyle/>
        <a:p>
          <a:r>
            <a:rPr lang="de-DE" sz="900" dirty="0"/>
            <a:t>Deployment</a:t>
          </a:r>
        </a:p>
      </dgm:t>
    </dgm:pt>
    <dgm:pt modelId="{28AAACD0-97AA-4CC7-8820-4F55C310D74A}" type="parTrans" cxnId="{5866CF18-3850-4A99-B3F0-AE626DB4CDD1}">
      <dgm:prSet/>
      <dgm:spPr/>
      <dgm:t>
        <a:bodyPr/>
        <a:lstStyle/>
        <a:p>
          <a:endParaRPr lang="en-GB"/>
        </a:p>
      </dgm:t>
    </dgm:pt>
    <dgm:pt modelId="{D84D1E14-C38A-4771-8E8B-CE02114210F6}" type="sibTrans" cxnId="{5866CF18-3850-4A99-B3F0-AE626DB4CDD1}">
      <dgm:prSet/>
      <dgm:spPr/>
      <dgm:t>
        <a:bodyPr/>
        <a:lstStyle/>
        <a:p>
          <a:endParaRPr lang="en-GB"/>
        </a:p>
      </dgm:t>
    </dgm:pt>
    <dgm:pt modelId="{2DFB3C44-16FD-44C3-9530-66954C71EC92}">
      <dgm:prSet phldrT="[Text]" custT="1"/>
      <dgm:spPr/>
      <dgm:t>
        <a:bodyPr/>
        <a:lstStyle/>
        <a:p>
          <a:r>
            <a:rPr lang="de-DE" sz="900" dirty="0"/>
            <a:t>End-</a:t>
          </a:r>
          <a:r>
            <a:rPr lang="de-DE" sz="900" dirty="0" err="1"/>
            <a:t>to</a:t>
          </a:r>
          <a:r>
            <a:rPr lang="de-DE" sz="900" dirty="0"/>
            <a:t>-end Test</a:t>
          </a:r>
        </a:p>
      </dgm:t>
    </dgm:pt>
    <dgm:pt modelId="{69B87A0A-F68A-48A7-ABB9-F5303224F9D9}" type="parTrans" cxnId="{E090C8DE-A56F-4D28-8930-96FF23BCE884}">
      <dgm:prSet/>
      <dgm:spPr/>
      <dgm:t>
        <a:bodyPr/>
        <a:lstStyle/>
        <a:p>
          <a:endParaRPr lang="en-GB"/>
        </a:p>
      </dgm:t>
    </dgm:pt>
    <dgm:pt modelId="{D8BB6B1E-1E0F-4644-87C4-BD669B1F5855}" type="sibTrans" cxnId="{E090C8DE-A56F-4D28-8930-96FF23BCE884}">
      <dgm:prSet/>
      <dgm:spPr/>
      <dgm:t>
        <a:bodyPr/>
        <a:lstStyle/>
        <a:p>
          <a:endParaRPr lang="en-GB"/>
        </a:p>
      </dgm:t>
    </dgm:pt>
    <dgm:pt modelId="{CDEA3A0F-795E-4848-BC7E-83C4D6654D99}">
      <dgm:prSet phldrT="[Text]" custT="1"/>
      <dgm:spPr/>
      <dgm:t>
        <a:bodyPr/>
        <a:lstStyle/>
        <a:p>
          <a:r>
            <a:rPr lang="de-DE" sz="900" dirty="0"/>
            <a:t>Monitoring (Rollback)</a:t>
          </a:r>
        </a:p>
      </dgm:t>
    </dgm:pt>
    <dgm:pt modelId="{17BDD9D5-5445-49E6-85C8-F353C07F346A}" type="parTrans" cxnId="{775CC5A4-D3A3-4721-8614-020C9C61C16F}">
      <dgm:prSet/>
      <dgm:spPr/>
      <dgm:t>
        <a:bodyPr/>
        <a:lstStyle/>
        <a:p>
          <a:endParaRPr lang="en-GB"/>
        </a:p>
      </dgm:t>
    </dgm:pt>
    <dgm:pt modelId="{3CC333CF-7B4B-4F91-A1DC-FD8A2C455C85}" type="sibTrans" cxnId="{775CC5A4-D3A3-4721-8614-020C9C61C16F}">
      <dgm:prSet/>
      <dgm:spPr/>
      <dgm:t>
        <a:bodyPr/>
        <a:lstStyle/>
        <a:p>
          <a:endParaRPr lang="en-GB"/>
        </a:p>
      </dgm:t>
    </dgm:pt>
    <dgm:pt modelId="{59D97876-3DFB-4F98-A8B3-40F4055C3FCA}" type="pres">
      <dgm:prSet presAssocID="{B2DACDCA-319D-4A90-9673-9371B1E4D4DF}" presName="Name0" presStyleCnt="0">
        <dgm:presLayoutVars>
          <dgm:dir/>
          <dgm:resizeHandles val="exact"/>
        </dgm:presLayoutVars>
      </dgm:prSet>
      <dgm:spPr/>
    </dgm:pt>
    <dgm:pt modelId="{069852B0-BD0C-4D5A-A04F-0C2744FFBF0C}" type="pres">
      <dgm:prSet presAssocID="{B2DACDCA-319D-4A90-9673-9371B1E4D4DF}" presName="arrow" presStyleLbl="bgShp" presStyleIdx="0" presStyleCnt="1" custScaleY="30044"/>
      <dgm:spPr/>
    </dgm:pt>
    <dgm:pt modelId="{1B01B114-054E-44C7-934B-39DA4A1792BF}" type="pres">
      <dgm:prSet presAssocID="{B2DACDCA-319D-4A90-9673-9371B1E4D4DF}" presName="points" presStyleCnt="0"/>
      <dgm:spPr/>
    </dgm:pt>
    <dgm:pt modelId="{469F445B-AEC0-4B94-ABF9-7BC701758B4A}" type="pres">
      <dgm:prSet presAssocID="{9F2DF13C-61D4-4C91-AD5A-5A5DEB3FC7A6}" presName="compositeA" presStyleCnt="0"/>
      <dgm:spPr/>
    </dgm:pt>
    <dgm:pt modelId="{E135BB01-318D-43F2-973B-35072B01DAF6}" type="pres">
      <dgm:prSet presAssocID="{9F2DF13C-61D4-4C91-AD5A-5A5DEB3FC7A6}" presName="textA" presStyleLbl="revTx" presStyleIdx="0" presStyleCnt="9" custScaleX="194935" custLinFactNeighborX="-264" custLinFactNeighborY="14979">
        <dgm:presLayoutVars>
          <dgm:bulletEnabled val="1"/>
        </dgm:presLayoutVars>
      </dgm:prSet>
      <dgm:spPr/>
    </dgm:pt>
    <dgm:pt modelId="{E89F050E-5FD3-4C12-B3D4-CD423FC7E7A9}" type="pres">
      <dgm:prSet presAssocID="{9F2DF13C-61D4-4C91-AD5A-5A5DEB3FC7A6}" presName="circleA" presStyleLbl="node1" presStyleIdx="0" presStyleCnt="9"/>
      <dgm:spPr/>
    </dgm:pt>
    <dgm:pt modelId="{9568FCDE-3136-403C-8C2C-DFE6716C6446}" type="pres">
      <dgm:prSet presAssocID="{9F2DF13C-61D4-4C91-AD5A-5A5DEB3FC7A6}" presName="spaceA" presStyleCnt="0"/>
      <dgm:spPr/>
    </dgm:pt>
    <dgm:pt modelId="{A92AE8EA-9556-4E87-8B6B-21A12881E0DB}" type="pres">
      <dgm:prSet presAssocID="{140B5D69-21C3-420A-B0B5-5E23D36B5E1C}" presName="space" presStyleCnt="0"/>
      <dgm:spPr/>
    </dgm:pt>
    <dgm:pt modelId="{5573F3FE-7C38-42E7-9445-93D3FEABC8C1}" type="pres">
      <dgm:prSet presAssocID="{2DEF5F9A-CF83-4E02-A9A9-D2E71CEB8F38}" presName="compositeB" presStyleCnt="0"/>
      <dgm:spPr/>
    </dgm:pt>
    <dgm:pt modelId="{EB4361AD-36EB-4461-BEC3-B3CC27E2F780}" type="pres">
      <dgm:prSet presAssocID="{2DEF5F9A-CF83-4E02-A9A9-D2E71CEB8F38}" presName="textB" presStyleLbl="revTx" presStyleIdx="1" presStyleCnt="9" custScaleX="194935" custLinFactNeighborX="2544" custLinFactNeighborY="-15023">
        <dgm:presLayoutVars>
          <dgm:bulletEnabled val="1"/>
        </dgm:presLayoutVars>
      </dgm:prSet>
      <dgm:spPr/>
    </dgm:pt>
    <dgm:pt modelId="{C57D2A5B-A861-465B-9586-B2FA9BD70C40}" type="pres">
      <dgm:prSet presAssocID="{2DEF5F9A-CF83-4E02-A9A9-D2E71CEB8F38}" presName="circleB" presStyleLbl="node1" presStyleIdx="1" presStyleCnt="9"/>
      <dgm:spPr/>
    </dgm:pt>
    <dgm:pt modelId="{92A6AA86-5E18-41BF-AEB3-734E97294CD7}" type="pres">
      <dgm:prSet presAssocID="{2DEF5F9A-CF83-4E02-A9A9-D2E71CEB8F38}" presName="spaceB" presStyleCnt="0"/>
      <dgm:spPr/>
    </dgm:pt>
    <dgm:pt modelId="{01E502D6-3D83-48CE-B98B-B84C6A35A991}" type="pres">
      <dgm:prSet presAssocID="{30BB9110-78FF-455C-9DE7-E42949CE6030}" presName="space" presStyleCnt="0"/>
      <dgm:spPr/>
    </dgm:pt>
    <dgm:pt modelId="{E79718C8-ECB1-4B8F-AE69-EE3211DA91D0}" type="pres">
      <dgm:prSet presAssocID="{0A8434B2-FA0B-4F44-A512-ED97C6221C6E}" presName="compositeA" presStyleCnt="0"/>
      <dgm:spPr/>
    </dgm:pt>
    <dgm:pt modelId="{A594E0AE-8E8A-4511-B6B1-226EBBF3ACE7}" type="pres">
      <dgm:prSet presAssocID="{0A8434B2-FA0B-4F44-A512-ED97C6221C6E}" presName="textA" presStyleLbl="revTx" presStyleIdx="2" presStyleCnt="9" custScaleX="194935" custLinFactNeighborX="-2456" custLinFactNeighborY="14979">
        <dgm:presLayoutVars>
          <dgm:bulletEnabled val="1"/>
        </dgm:presLayoutVars>
      </dgm:prSet>
      <dgm:spPr/>
    </dgm:pt>
    <dgm:pt modelId="{317C3A4B-0FC4-437D-80BD-2AFD303A3C64}" type="pres">
      <dgm:prSet presAssocID="{0A8434B2-FA0B-4F44-A512-ED97C6221C6E}" presName="circleA" presStyleLbl="node1" presStyleIdx="2" presStyleCnt="9"/>
      <dgm:spPr/>
    </dgm:pt>
    <dgm:pt modelId="{CED49E6C-1722-4478-A200-C3A985CC97CB}" type="pres">
      <dgm:prSet presAssocID="{0A8434B2-FA0B-4F44-A512-ED97C6221C6E}" presName="spaceA" presStyleCnt="0"/>
      <dgm:spPr/>
    </dgm:pt>
    <dgm:pt modelId="{507D49DB-9EF5-44ED-BC15-42E5D2EECA42}" type="pres">
      <dgm:prSet presAssocID="{38E516D1-F8F2-421B-BD52-CEFDE363B9BF}" presName="space" presStyleCnt="0"/>
      <dgm:spPr/>
    </dgm:pt>
    <dgm:pt modelId="{61BE34CD-2693-4220-B942-EEFC08A8634A}" type="pres">
      <dgm:prSet presAssocID="{61FBBAC2-707B-42EE-9F8A-4D038F95608B}" presName="compositeB" presStyleCnt="0"/>
      <dgm:spPr/>
    </dgm:pt>
    <dgm:pt modelId="{0425D993-85E0-47D1-8E32-AB69E744AAE0}" type="pres">
      <dgm:prSet presAssocID="{61FBBAC2-707B-42EE-9F8A-4D038F95608B}" presName="textB" presStyleLbl="revTx" presStyleIdx="3" presStyleCnt="9" custScaleX="194935" custLinFactNeighborX="2544" custLinFactNeighborY="-15023">
        <dgm:presLayoutVars>
          <dgm:bulletEnabled val="1"/>
        </dgm:presLayoutVars>
      </dgm:prSet>
      <dgm:spPr/>
    </dgm:pt>
    <dgm:pt modelId="{6619D199-4850-4836-9FAC-9F43AE9566F2}" type="pres">
      <dgm:prSet presAssocID="{61FBBAC2-707B-42EE-9F8A-4D038F95608B}" presName="circleB" presStyleLbl="node1" presStyleIdx="3" presStyleCnt="9"/>
      <dgm:spPr/>
    </dgm:pt>
    <dgm:pt modelId="{43016904-0E9F-4A99-92A0-0B387554EF43}" type="pres">
      <dgm:prSet presAssocID="{61FBBAC2-707B-42EE-9F8A-4D038F95608B}" presName="spaceB" presStyleCnt="0"/>
      <dgm:spPr/>
    </dgm:pt>
    <dgm:pt modelId="{B9A8CE14-4857-4DDA-9746-AC12AACB7BAD}" type="pres">
      <dgm:prSet presAssocID="{89239105-8746-4FF4-B376-44A1695BEE24}" presName="space" presStyleCnt="0"/>
      <dgm:spPr/>
    </dgm:pt>
    <dgm:pt modelId="{46EC7944-1269-4C25-8481-49C4A4273C8D}" type="pres">
      <dgm:prSet presAssocID="{B89254FA-C1D2-418A-837C-F09F95DD3AC3}" presName="compositeA" presStyleCnt="0"/>
      <dgm:spPr/>
    </dgm:pt>
    <dgm:pt modelId="{C48FF3B5-6986-4196-AD89-49F63543C973}" type="pres">
      <dgm:prSet presAssocID="{B89254FA-C1D2-418A-837C-F09F95DD3AC3}" presName="textA" presStyleLbl="revTx" presStyleIdx="4" presStyleCnt="9" custScaleX="194935" custLinFactNeighborX="-2456" custLinFactNeighborY="14979">
        <dgm:presLayoutVars>
          <dgm:bulletEnabled val="1"/>
        </dgm:presLayoutVars>
      </dgm:prSet>
      <dgm:spPr/>
    </dgm:pt>
    <dgm:pt modelId="{45D0C5FA-BF4C-4E25-93F0-F09D6583E31D}" type="pres">
      <dgm:prSet presAssocID="{B89254FA-C1D2-418A-837C-F09F95DD3AC3}" presName="circleA" presStyleLbl="node1" presStyleIdx="4" presStyleCnt="9"/>
      <dgm:spPr/>
    </dgm:pt>
    <dgm:pt modelId="{A1D30E88-C965-4A55-95BB-D7149E4BD64F}" type="pres">
      <dgm:prSet presAssocID="{B89254FA-C1D2-418A-837C-F09F95DD3AC3}" presName="spaceA" presStyleCnt="0"/>
      <dgm:spPr/>
    </dgm:pt>
    <dgm:pt modelId="{5509042F-0B9D-424E-8834-A242DAD8FD5A}" type="pres">
      <dgm:prSet presAssocID="{BB1641D7-0551-41E5-A5A8-908F08F5B40F}" presName="space" presStyleCnt="0"/>
      <dgm:spPr/>
    </dgm:pt>
    <dgm:pt modelId="{508987B6-9343-43D6-A793-27D41F366B49}" type="pres">
      <dgm:prSet presAssocID="{DF03F767-3E8F-4F14-ACDD-46682BE9C408}" presName="compositeB" presStyleCnt="0"/>
      <dgm:spPr/>
    </dgm:pt>
    <dgm:pt modelId="{FBDDB5FC-4486-407B-97FC-F2071E7D23B1}" type="pres">
      <dgm:prSet presAssocID="{DF03F767-3E8F-4F14-ACDD-46682BE9C408}" presName="textB" presStyleLbl="revTx" presStyleIdx="5" presStyleCnt="9" custScaleX="194935" custLinFactNeighborX="2544" custLinFactNeighborY="-15023">
        <dgm:presLayoutVars>
          <dgm:bulletEnabled val="1"/>
        </dgm:presLayoutVars>
      </dgm:prSet>
      <dgm:spPr/>
    </dgm:pt>
    <dgm:pt modelId="{25C7EE58-82FC-4ECF-AE8A-ABECA1D124C8}" type="pres">
      <dgm:prSet presAssocID="{DF03F767-3E8F-4F14-ACDD-46682BE9C408}" presName="circleB" presStyleLbl="node1" presStyleIdx="5" presStyleCnt="9"/>
      <dgm:spPr/>
    </dgm:pt>
    <dgm:pt modelId="{EAD7F1DA-D19A-4A9E-9954-72631C3330D9}" type="pres">
      <dgm:prSet presAssocID="{DF03F767-3E8F-4F14-ACDD-46682BE9C408}" presName="spaceB" presStyleCnt="0"/>
      <dgm:spPr/>
    </dgm:pt>
    <dgm:pt modelId="{2FEFC668-F656-4C68-8749-9C769829931D}" type="pres">
      <dgm:prSet presAssocID="{D0B60124-689F-4278-8B53-761B8660E6DF}" presName="space" presStyleCnt="0"/>
      <dgm:spPr/>
    </dgm:pt>
    <dgm:pt modelId="{88C9AA65-A15B-4D0C-8123-FC70D19D1809}" type="pres">
      <dgm:prSet presAssocID="{6381A2DB-05DA-4C7D-BAE3-F0A34911F193}" presName="compositeA" presStyleCnt="0"/>
      <dgm:spPr/>
    </dgm:pt>
    <dgm:pt modelId="{D0230B0B-475E-4EAB-B0B4-E4972FF0BCBE}" type="pres">
      <dgm:prSet presAssocID="{6381A2DB-05DA-4C7D-BAE3-F0A34911F193}" presName="textA" presStyleLbl="revTx" presStyleIdx="6" presStyleCnt="9" custScaleX="194935" custLinFactNeighborX="-2456" custLinFactNeighborY="14979">
        <dgm:presLayoutVars>
          <dgm:bulletEnabled val="1"/>
        </dgm:presLayoutVars>
      </dgm:prSet>
      <dgm:spPr/>
    </dgm:pt>
    <dgm:pt modelId="{A6317B00-2F2E-4987-94C3-3BCCF3E6D30D}" type="pres">
      <dgm:prSet presAssocID="{6381A2DB-05DA-4C7D-BAE3-F0A34911F193}" presName="circleA" presStyleLbl="node1" presStyleIdx="6" presStyleCnt="9"/>
      <dgm:spPr/>
    </dgm:pt>
    <dgm:pt modelId="{F32A6CBD-CEFB-4CCB-94A7-BAE1E86413C4}" type="pres">
      <dgm:prSet presAssocID="{6381A2DB-05DA-4C7D-BAE3-F0A34911F193}" presName="spaceA" presStyleCnt="0"/>
      <dgm:spPr/>
    </dgm:pt>
    <dgm:pt modelId="{2FF75562-9E63-47C2-B2B4-2A209AEC2D29}" type="pres">
      <dgm:prSet presAssocID="{D84D1E14-C38A-4771-8E8B-CE02114210F6}" presName="space" presStyleCnt="0"/>
      <dgm:spPr/>
    </dgm:pt>
    <dgm:pt modelId="{05E1CA98-0579-432D-AFBC-2537A3A0F333}" type="pres">
      <dgm:prSet presAssocID="{2DFB3C44-16FD-44C3-9530-66954C71EC92}" presName="compositeB" presStyleCnt="0"/>
      <dgm:spPr/>
    </dgm:pt>
    <dgm:pt modelId="{C09AE9AF-2375-40ED-804A-30DF5815CDD7}" type="pres">
      <dgm:prSet presAssocID="{2DFB3C44-16FD-44C3-9530-66954C71EC92}" presName="textB" presStyleLbl="revTx" presStyleIdx="7" presStyleCnt="9" custScaleX="194935" custLinFactNeighborX="2544" custLinFactNeighborY="-15023">
        <dgm:presLayoutVars>
          <dgm:bulletEnabled val="1"/>
        </dgm:presLayoutVars>
      </dgm:prSet>
      <dgm:spPr/>
    </dgm:pt>
    <dgm:pt modelId="{81E1AD23-CAE0-4977-80DA-8483A2689E32}" type="pres">
      <dgm:prSet presAssocID="{2DFB3C44-16FD-44C3-9530-66954C71EC92}" presName="circleB" presStyleLbl="node1" presStyleIdx="7" presStyleCnt="9"/>
      <dgm:spPr/>
    </dgm:pt>
    <dgm:pt modelId="{BD1066F4-2609-4E69-A5E4-8AC747672470}" type="pres">
      <dgm:prSet presAssocID="{2DFB3C44-16FD-44C3-9530-66954C71EC92}" presName="spaceB" presStyleCnt="0"/>
      <dgm:spPr/>
    </dgm:pt>
    <dgm:pt modelId="{32753D9C-F624-4937-B4FA-7B57FBB1E61D}" type="pres">
      <dgm:prSet presAssocID="{D8BB6B1E-1E0F-4644-87C4-BD669B1F5855}" presName="space" presStyleCnt="0"/>
      <dgm:spPr/>
    </dgm:pt>
    <dgm:pt modelId="{C1A12F5A-2AF7-4672-A480-D18002E97072}" type="pres">
      <dgm:prSet presAssocID="{CDEA3A0F-795E-4848-BC7E-83C4D6654D99}" presName="compositeA" presStyleCnt="0"/>
      <dgm:spPr/>
    </dgm:pt>
    <dgm:pt modelId="{13FC68EB-A1F4-44D9-B25B-9F953AC5B6AC}" type="pres">
      <dgm:prSet presAssocID="{CDEA3A0F-795E-4848-BC7E-83C4D6654D99}" presName="textA" presStyleLbl="revTx" presStyleIdx="8" presStyleCnt="9" custScaleX="194935" custLinFactNeighborX="-2456" custLinFactNeighborY="14979">
        <dgm:presLayoutVars>
          <dgm:bulletEnabled val="1"/>
        </dgm:presLayoutVars>
      </dgm:prSet>
      <dgm:spPr/>
    </dgm:pt>
    <dgm:pt modelId="{6DBB8EC6-A782-458D-BAB4-9BAEC690EAC2}" type="pres">
      <dgm:prSet presAssocID="{CDEA3A0F-795E-4848-BC7E-83C4D6654D99}" presName="circleA" presStyleLbl="node1" presStyleIdx="8" presStyleCnt="9"/>
      <dgm:spPr/>
    </dgm:pt>
    <dgm:pt modelId="{CE8D6236-EDBB-4E37-A2B2-FF5B6A055D09}" type="pres">
      <dgm:prSet presAssocID="{CDEA3A0F-795E-4848-BC7E-83C4D6654D99}" presName="spaceA" presStyleCnt="0"/>
      <dgm:spPr/>
    </dgm:pt>
  </dgm:ptLst>
  <dgm:cxnLst>
    <dgm:cxn modelId="{1C362703-00D0-453D-9A2B-C66F7AEACDE6}" type="presOf" srcId="{2DEF5F9A-CF83-4E02-A9A9-D2E71CEB8F38}" destId="{EB4361AD-36EB-4461-BEC3-B3CC27E2F780}" srcOrd="0" destOrd="0" presId="urn:microsoft.com/office/officeart/2005/8/layout/hProcess11"/>
    <dgm:cxn modelId="{5866CF18-3850-4A99-B3F0-AE626DB4CDD1}" srcId="{B2DACDCA-319D-4A90-9673-9371B1E4D4DF}" destId="{6381A2DB-05DA-4C7D-BAE3-F0A34911F193}" srcOrd="6" destOrd="0" parTransId="{28AAACD0-97AA-4CC7-8820-4F55C310D74A}" sibTransId="{D84D1E14-C38A-4771-8E8B-CE02114210F6}"/>
    <dgm:cxn modelId="{1A135319-48D0-4AB5-96DB-2830E5C82B5F}" srcId="{B2DACDCA-319D-4A90-9673-9371B1E4D4DF}" destId="{9F2DF13C-61D4-4C91-AD5A-5A5DEB3FC7A6}" srcOrd="0" destOrd="0" parTransId="{007C1316-1C00-4C06-928B-DED107D1D1DF}" sibTransId="{140B5D69-21C3-420A-B0B5-5E23D36B5E1C}"/>
    <dgm:cxn modelId="{2A23551F-4C0F-4BF3-B4B8-51A8DF9A4797}" type="presOf" srcId="{B89254FA-C1D2-418A-837C-F09F95DD3AC3}" destId="{C48FF3B5-6986-4196-AD89-49F63543C973}" srcOrd="0" destOrd="0" presId="urn:microsoft.com/office/officeart/2005/8/layout/hProcess11"/>
    <dgm:cxn modelId="{BD001B20-DF98-41BE-9FAA-701645012DA6}" srcId="{B2DACDCA-319D-4A90-9673-9371B1E4D4DF}" destId="{0A8434B2-FA0B-4F44-A512-ED97C6221C6E}" srcOrd="2" destOrd="0" parTransId="{61C2A915-CF5F-4A07-8F1D-B4654304CFB1}" sibTransId="{38E516D1-F8F2-421B-BD52-CEFDE363B9BF}"/>
    <dgm:cxn modelId="{B86F2932-A822-4912-B3A4-D68BBA89D9EC}" type="presOf" srcId="{B2DACDCA-319D-4A90-9673-9371B1E4D4DF}" destId="{59D97876-3DFB-4F98-A8B3-40F4055C3FCA}" srcOrd="0" destOrd="0" presId="urn:microsoft.com/office/officeart/2005/8/layout/hProcess11"/>
    <dgm:cxn modelId="{B89D273C-479B-4AA5-B991-D1B543C225B0}" type="presOf" srcId="{2DFB3C44-16FD-44C3-9530-66954C71EC92}" destId="{C09AE9AF-2375-40ED-804A-30DF5815CDD7}" srcOrd="0" destOrd="0" presId="urn:microsoft.com/office/officeart/2005/8/layout/hProcess11"/>
    <dgm:cxn modelId="{06AB6676-B78B-44DF-AAB2-DBBB402CDE67}" type="presOf" srcId="{61FBBAC2-707B-42EE-9F8A-4D038F95608B}" destId="{0425D993-85E0-47D1-8E32-AB69E744AAE0}" srcOrd="0" destOrd="0" presId="urn:microsoft.com/office/officeart/2005/8/layout/hProcess11"/>
    <dgm:cxn modelId="{91F1F778-9466-47D9-A8AB-6EAB2C66F4B7}" type="presOf" srcId="{0A8434B2-FA0B-4F44-A512-ED97C6221C6E}" destId="{A594E0AE-8E8A-4511-B6B1-226EBBF3ACE7}" srcOrd="0" destOrd="0" presId="urn:microsoft.com/office/officeart/2005/8/layout/hProcess11"/>
    <dgm:cxn modelId="{3B8DDA96-0F5F-4D91-9FEE-64D6F9CC216C}" srcId="{B2DACDCA-319D-4A90-9673-9371B1E4D4DF}" destId="{B89254FA-C1D2-418A-837C-F09F95DD3AC3}" srcOrd="4" destOrd="0" parTransId="{BB4F7C7B-DEE5-48AA-BCD4-E5B4A19A10F3}" sibTransId="{BB1641D7-0551-41E5-A5A8-908F08F5B40F}"/>
    <dgm:cxn modelId="{775CC5A4-D3A3-4721-8614-020C9C61C16F}" srcId="{B2DACDCA-319D-4A90-9673-9371B1E4D4DF}" destId="{CDEA3A0F-795E-4848-BC7E-83C4D6654D99}" srcOrd="8" destOrd="0" parTransId="{17BDD9D5-5445-49E6-85C8-F353C07F346A}" sibTransId="{3CC333CF-7B4B-4F91-A1DC-FD8A2C455C85}"/>
    <dgm:cxn modelId="{3C75FEA6-5530-4F00-AE18-F671A84E2B4B}" srcId="{B2DACDCA-319D-4A90-9673-9371B1E4D4DF}" destId="{DF03F767-3E8F-4F14-ACDD-46682BE9C408}" srcOrd="5" destOrd="0" parTransId="{8FCDF444-663B-48F8-BA9A-C0AC33A4FE46}" sibTransId="{D0B60124-689F-4278-8B53-761B8660E6DF}"/>
    <dgm:cxn modelId="{F9BA9BB2-741C-4710-8F9D-2AA336043BC2}" type="presOf" srcId="{CDEA3A0F-795E-4848-BC7E-83C4D6654D99}" destId="{13FC68EB-A1F4-44D9-B25B-9F953AC5B6AC}" srcOrd="0" destOrd="0" presId="urn:microsoft.com/office/officeart/2005/8/layout/hProcess11"/>
    <dgm:cxn modelId="{D7F881BE-A663-4E26-AD28-5FED273C2DAD}" type="presOf" srcId="{6381A2DB-05DA-4C7D-BAE3-F0A34911F193}" destId="{D0230B0B-475E-4EAB-B0B4-E4972FF0BCBE}" srcOrd="0" destOrd="0" presId="urn:microsoft.com/office/officeart/2005/8/layout/hProcess11"/>
    <dgm:cxn modelId="{84700CC4-C997-459D-B367-41736C393FBD}" type="presOf" srcId="{DF03F767-3E8F-4F14-ACDD-46682BE9C408}" destId="{FBDDB5FC-4486-407B-97FC-F2071E7D23B1}" srcOrd="0" destOrd="0" presId="urn:microsoft.com/office/officeart/2005/8/layout/hProcess11"/>
    <dgm:cxn modelId="{E090C8DE-A56F-4D28-8930-96FF23BCE884}" srcId="{B2DACDCA-319D-4A90-9673-9371B1E4D4DF}" destId="{2DFB3C44-16FD-44C3-9530-66954C71EC92}" srcOrd="7" destOrd="0" parTransId="{69B87A0A-F68A-48A7-ABB9-F5303224F9D9}" sibTransId="{D8BB6B1E-1E0F-4644-87C4-BD669B1F5855}"/>
    <dgm:cxn modelId="{C8492FF1-99B9-49DD-A22E-8AEF40647D61}" srcId="{B2DACDCA-319D-4A90-9673-9371B1E4D4DF}" destId="{61FBBAC2-707B-42EE-9F8A-4D038F95608B}" srcOrd="3" destOrd="0" parTransId="{4B3CBD8A-E3E1-434A-A984-7A8711B5312A}" sibTransId="{89239105-8746-4FF4-B376-44A1695BEE24}"/>
    <dgm:cxn modelId="{1600C0F7-7E1D-4321-81FF-34F9889DF43C}" srcId="{B2DACDCA-319D-4A90-9673-9371B1E4D4DF}" destId="{2DEF5F9A-CF83-4E02-A9A9-D2E71CEB8F38}" srcOrd="1" destOrd="0" parTransId="{DDEFAA1C-6B43-4684-96D3-DD221E6AB28D}" sibTransId="{30BB9110-78FF-455C-9DE7-E42949CE6030}"/>
    <dgm:cxn modelId="{1D6830F9-D95D-4973-B4DD-780A54C07A31}" type="presOf" srcId="{9F2DF13C-61D4-4C91-AD5A-5A5DEB3FC7A6}" destId="{E135BB01-318D-43F2-973B-35072B01DAF6}" srcOrd="0" destOrd="0" presId="urn:microsoft.com/office/officeart/2005/8/layout/hProcess11"/>
    <dgm:cxn modelId="{704B8893-17AF-438C-A476-9F392FD6855B}" type="presParOf" srcId="{59D97876-3DFB-4F98-A8B3-40F4055C3FCA}" destId="{069852B0-BD0C-4D5A-A04F-0C2744FFBF0C}" srcOrd="0" destOrd="0" presId="urn:microsoft.com/office/officeart/2005/8/layout/hProcess11"/>
    <dgm:cxn modelId="{4D09A81E-56DB-42F2-9068-DAFD12E5B8F6}" type="presParOf" srcId="{59D97876-3DFB-4F98-A8B3-40F4055C3FCA}" destId="{1B01B114-054E-44C7-934B-39DA4A1792BF}" srcOrd="1" destOrd="0" presId="urn:microsoft.com/office/officeart/2005/8/layout/hProcess11"/>
    <dgm:cxn modelId="{6AD7CB47-AB51-44EC-931F-B40725BA16ED}" type="presParOf" srcId="{1B01B114-054E-44C7-934B-39DA4A1792BF}" destId="{469F445B-AEC0-4B94-ABF9-7BC701758B4A}" srcOrd="0" destOrd="0" presId="urn:microsoft.com/office/officeart/2005/8/layout/hProcess11"/>
    <dgm:cxn modelId="{4527AB93-236A-46B9-AB5E-A116332B8086}" type="presParOf" srcId="{469F445B-AEC0-4B94-ABF9-7BC701758B4A}" destId="{E135BB01-318D-43F2-973B-35072B01DAF6}" srcOrd="0" destOrd="0" presId="urn:microsoft.com/office/officeart/2005/8/layout/hProcess11"/>
    <dgm:cxn modelId="{CA19A0F7-40EB-4FB7-A870-79AFFB9006A4}" type="presParOf" srcId="{469F445B-AEC0-4B94-ABF9-7BC701758B4A}" destId="{E89F050E-5FD3-4C12-B3D4-CD423FC7E7A9}" srcOrd="1" destOrd="0" presId="urn:microsoft.com/office/officeart/2005/8/layout/hProcess11"/>
    <dgm:cxn modelId="{7FB48371-7497-4CB7-A963-C0960F601632}" type="presParOf" srcId="{469F445B-AEC0-4B94-ABF9-7BC701758B4A}" destId="{9568FCDE-3136-403C-8C2C-DFE6716C6446}" srcOrd="2" destOrd="0" presId="urn:microsoft.com/office/officeart/2005/8/layout/hProcess11"/>
    <dgm:cxn modelId="{3D515677-63F0-4B1F-BC43-DDDAD34CFDCB}" type="presParOf" srcId="{1B01B114-054E-44C7-934B-39DA4A1792BF}" destId="{A92AE8EA-9556-4E87-8B6B-21A12881E0DB}" srcOrd="1" destOrd="0" presId="urn:microsoft.com/office/officeart/2005/8/layout/hProcess11"/>
    <dgm:cxn modelId="{3D0A453B-6104-4239-B499-6AE3CDF967B6}" type="presParOf" srcId="{1B01B114-054E-44C7-934B-39DA4A1792BF}" destId="{5573F3FE-7C38-42E7-9445-93D3FEABC8C1}" srcOrd="2" destOrd="0" presId="urn:microsoft.com/office/officeart/2005/8/layout/hProcess11"/>
    <dgm:cxn modelId="{8C9F8327-64E9-40FF-9130-891562778603}" type="presParOf" srcId="{5573F3FE-7C38-42E7-9445-93D3FEABC8C1}" destId="{EB4361AD-36EB-4461-BEC3-B3CC27E2F780}" srcOrd="0" destOrd="0" presId="urn:microsoft.com/office/officeart/2005/8/layout/hProcess11"/>
    <dgm:cxn modelId="{16CD3F4B-AFBE-43BF-BE34-FF5D338F9E1C}" type="presParOf" srcId="{5573F3FE-7C38-42E7-9445-93D3FEABC8C1}" destId="{C57D2A5B-A861-465B-9586-B2FA9BD70C40}" srcOrd="1" destOrd="0" presId="urn:microsoft.com/office/officeart/2005/8/layout/hProcess11"/>
    <dgm:cxn modelId="{ABFB4BAF-252B-4C48-9859-DA104F2BC3CA}" type="presParOf" srcId="{5573F3FE-7C38-42E7-9445-93D3FEABC8C1}" destId="{92A6AA86-5E18-41BF-AEB3-734E97294CD7}" srcOrd="2" destOrd="0" presId="urn:microsoft.com/office/officeart/2005/8/layout/hProcess11"/>
    <dgm:cxn modelId="{D93DFE22-6894-4844-B9FE-32F4403E137F}" type="presParOf" srcId="{1B01B114-054E-44C7-934B-39DA4A1792BF}" destId="{01E502D6-3D83-48CE-B98B-B84C6A35A991}" srcOrd="3" destOrd="0" presId="urn:microsoft.com/office/officeart/2005/8/layout/hProcess11"/>
    <dgm:cxn modelId="{325F44B7-28DB-428D-A8F7-01C2CA14C44A}" type="presParOf" srcId="{1B01B114-054E-44C7-934B-39DA4A1792BF}" destId="{E79718C8-ECB1-4B8F-AE69-EE3211DA91D0}" srcOrd="4" destOrd="0" presId="urn:microsoft.com/office/officeart/2005/8/layout/hProcess11"/>
    <dgm:cxn modelId="{3C8F2E84-C77B-4429-BA7A-CCA213B2265B}" type="presParOf" srcId="{E79718C8-ECB1-4B8F-AE69-EE3211DA91D0}" destId="{A594E0AE-8E8A-4511-B6B1-226EBBF3ACE7}" srcOrd="0" destOrd="0" presId="urn:microsoft.com/office/officeart/2005/8/layout/hProcess11"/>
    <dgm:cxn modelId="{FB74AA7B-CF60-4144-82C6-5249A3225B04}" type="presParOf" srcId="{E79718C8-ECB1-4B8F-AE69-EE3211DA91D0}" destId="{317C3A4B-0FC4-437D-80BD-2AFD303A3C64}" srcOrd="1" destOrd="0" presId="urn:microsoft.com/office/officeart/2005/8/layout/hProcess11"/>
    <dgm:cxn modelId="{A10649DB-047F-4881-A329-B127B82A9673}" type="presParOf" srcId="{E79718C8-ECB1-4B8F-AE69-EE3211DA91D0}" destId="{CED49E6C-1722-4478-A200-C3A985CC97CB}" srcOrd="2" destOrd="0" presId="urn:microsoft.com/office/officeart/2005/8/layout/hProcess11"/>
    <dgm:cxn modelId="{301E2812-45AA-4801-858E-DA70337D77A9}" type="presParOf" srcId="{1B01B114-054E-44C7-934B-39DA4A1792BF}" destId="{507D49DB-9EF5-44ED-BC15-42E5D2EECA42}" srcOrd="5" destOrd="0" presId="urn:microsoft.com/office/officeart/2005/8/layout/hProcess11"/>
    <dgm:cxn modelId="{D6890E4B-E74C-4673-BAAC-31CA589275C1}" type="presParOf" srcId="{1B01B114-054E-44C7-934B-39DA4A1792BF}" destId="{61BE34CD-2693-4220-B942-EEFC08A8634A}" srcOrd="6" destOrd="0" presId="urn:microsoft.com/office/officeart/2005/8/layout/hProcess11"/>
    <dgm:cxn modelId="{DD82EB40-4D3C-43DB-AA22-DE461BB52D36}" type="presParOf" srcId="{61BE34CD-2693-4220-B942-EEFC08A8634A}" destId="{0425D993-85E0-47D1-8E32-AB69E744AAE0}" srcOrd="0" destOrd="0" presId="urn:microsoft.com/office/officeart/2005/8/layout/hProcess11"/>
    <dgm:cxn modelId="{60E3785F-548D-441C-90B2-A357DBCDA664}" type="presParOf" srcId="{61BE34CD-2693-4220-B942-EEFC08A8634A}" destId="{6619D199-4850-4836-9FAC-9F43AE9566F2}" srcOrd="1" destOrd="0" presId="urn:microsoft.com/office/officeart/2005/8/layout/hProcess11"/>
    <dgm:cxn modelId="{791055CF-DC49-41CE-96A6-1BEA2742ADB5}" type="presParOf" srcId="{61BE34CD-2693-4220-B942-EEFC08A8634A}" destId="{43016904-0E9F-4A99-92A0-0B387554EF43}" srcOrd="2" destOrd="0" presId="urn:microsoft.com/office/officeart/2005/8/layout/hProcess11"/>
    <dgm:cxn modelId="{F80B8551-4982-4FC1-9840-D1B182C7483C}" type="presParOf" srcId="{1B01B114-054E-44C7-934B-39DA4A1792BF}" destId="{B9A8CE14-4857-4DDA-9746-AC12AACB7BAD}" srcOrd="7" destOrd="0" presId="urn:microsoft.com/office/officeart/2005/8/layout/hProcess11"/>
    <dgm:cxn modelId="{DE343A17-46BB-4776-809D-EA6940A913C0}" type="presParOf" srcId="{1B01B114-054E-44C7-934B-39DA4A1792BF}" destId="{46EC7944-1269-4C25-8481-49C4A4273C8D}" srcOrd="8" destOrd="0" presId="urn:microsoft.com/office/officeart/2005/8/layout/hProcess11"/>
    <dgm:cxn modelId="{9EC0CED5-2213-44F4-9FD2-0F27351D6C52}" type="presParOf" srcId="{46EC7944-1269-4C25-8481-49C4A4273C8D}" destId="{C48FF3B5-6986-4196-AD89-49F63543C973}" srcOrd="0" destOrd="0" presId="urn:microsoft.com/office/officeart/2005/8/layout/hProcess11"/>
    <dgm:cxn modelId="{FB67BF9C-F821-4CC9-94E6-C04917678839}" type="presParOf" srcId="{46EC7944-1269-4C25-8481-49C4A4273C8D}" destId="{45D0C5FA-BF4C-4E25-93F0-F09D6583E31D}" srcOrd="1" destOrd="0" presId="urn:microsoft.com/office/officeart/2005/8/layout/hProcess11"/>
    <dgm:cxn modelId="{22481580-7595-4F82-82C1-207A31992673}" type="presParOf" srcId="{46EC7944-1269-4C25-8481-49C4A4273C8D}" destId="{A1D30E88-C965-4A55-95BB-D7149E4BD64F}" srcOrd="2" destOrd="0" presId="urn:microsoft.com/office/officeart/2005/8/layout/hProcess11"/>
    <dgm:cxn modelId="{9062751D-72AF-4C22-AF04-2E7DE879F587}" type="presParOf" srcId="{1B01B114-054E-44C7-934B-39DA4A1792BF}" destId="{5509042F-0B9D-424E-8834-A242DAD8FD5A}" srcOrd="9" destOrd="0" presId="urn:microsoft.com/office/officeart/2005/8/layout/hProcess11"/>
    <dgm:cxn modelId="{D549BD72-CE58-495B-AACB-76176C461D8F}" type="presParOf" srcId="{1B01B114-054E-44C7-934B-39DA4A1792BF}" destId="{508987B6-9343-43D6-A793-27D41F366B49}" srcOrd="10" destOrd="0" presId="urn:microsoft.com/office/officeart/2005/8/layout/hProcess11"/>
    <dgm:cxn modelId="{C831232F-591F-46CA-89D4-86CB0F6CCEBC}" type="presParOf" srcId="{508987B6-9343-43D6-A793-27D41F366B49}" destId="{FBDDB5FC-4486-407B-97FC-F2071E7D23B1}" srcOrd="0" destOrd="0" presId="urn:microsoft.com/office/officeart/2005/8/layout/hProcess11"/>
    <dgm:cxn modelId="{877CDE75-0D76-4987-81B9-DFB0E22D2EB0}" type="presParOf" srcId="{508987B6-9343-43D6-A793-27D41F366B49}" destId="{25C7EE58-82FC-4ECF-AE8A-ABECA1D124C8}" srcOrd="1" destOrd="0" presId="urn:microsoft.com/office/officeart/2005/8/layout/hProcess11"/>
    <dgm:cxn modelId="{57E80CC8-E567-4910-87FE-4F7C44E35218}" type="presParOf" srcId="{508987B6-9343-43D6-A793-27D41F366B49}" destId="{EAD7F1DA-D19A-4A9E-9954-72631C3330D9}" srcOrd="2" destOrd="0" presId="urn:microsoft.com/office/officeart/2005/8/layout/hProcess11"/>
    <dgm:cxn modelId="{77D63850-DE7F-4DBB-893A-9A1355855979}" type="presParOf" srcId="{1B01B114-054E-44C7-934B-39DA4A1792BF}" destId="{2FEFC668-F656-4C68-8749-9C769829931D}" srcOrd="11" destOrd="0" presId="urn:microsoft.com/office/officeart/2005/8/layout/hProcess11"/>
    <dgm:cxn modelId="{0CFF3C13-7E82-4497-BF23-0A075D7B404E}" type="presParOf" srcId="{1B01B114-054E-44C7-934B-39DA4A1792BF}" destId="{88C9AA65-A15B-4D0C-8123-FC70D19D1809}" srcOrd="12" destOrd="0" presId="urn:microsoft.com/office/officeart/2005/8/layout/hProcess11"/>
    <dgm:cxn modelId="{DE84E338-0A2B-40A6-86A2-CED998E3933D}" type="presParOf" srcId="{88C9AA65-A15B-4D0C-8123-FC70D19D1809}" destId="{D0230B0B-475E-4EAB-B0B4-E4972FF0BCBE}" srcOrd="0" destOrd="0" presId="urn:microsoft.com/office/officeart/2005/8/layout/hProcess11"/>
    <dgm:cxn modelId="{4CAA5F4D-3308-4BE2-BA78-178407002C3E}" type="presParOf" srcId="{88C9AA65-A15B-4D0C-8123-FC70D19D1809}" destId="{A6317B00-2F2E-4987-94C3-3BCCF3E6D30D}" srcOrd="1" destOrd="0" presId="urn:microsoft.com/office/officeart/2005/8/layout/hProcess11"/>
    <dgm:cxn modelId="{0DD9DF82-F565-4E16-BE68-0D3E36718F28}" type="presParOf" srcId="{88C9AA65-A15B-4D0C-8123-FC70D19D1809}" destId="{F32A6CBD-CEFB-4CCB-94A7-BAE1E86413C4}" srcOrd="2" destOrd="0" presId="urn:microsoft.com/office/officeart/2005/8/layout/hProcess11"/>
    <dgm:cxn modelId="{2D395D73-7121-4E12-9B4A-08D1B3B346F2}" type="presParOf" srcId="{1B01B114-054E-44C7-934B-39DA4A1792BF}" destId="{2FF75562-9E63-47C2-B2B4-2A209AEC2D29}" srcOrd="13" destOrd="0" presId="urn:microsoft.com/office/officeart/2005/8/layout/hProcess11"/>
    <dgm:cxn modelId="{73F8E2D6-DEB4-4357-B337-022969988957}" type="presParOf" srcId="{1B01B114-054E-44C7-934B-39DA4A1792BF}" destId="{05E1CA98-0579-432D-AFBC-2537A3A0F333}" srcOrd="14" destOrd="0" presId="urn:microsoft.com/office/officeart/2005/8/layout/hProcess11"/>
    <dgm:cxn modelId="{DAEFA870-71A0-49BF-83C6-E047D69E376D}" type="presParOf" srcId="{05E1CA98-0579-432D-AFBC-2537A3A0F333}" destId="{C09AE9AF-2375-40ED-804A-30DF5815CDD7}" srcOrd="0" destOrd="0" presId="urn:microsoft.com/office/officeart/2005/8/layout/hProcess11"/>
    <dgm:cxn modelId="{CBCE4E0B-8F35-4401-8048-30352B95DB28}" type="presParOf" srcId="{05E1CA98-0579-432D-AFBC-2537A3A0F333}" destId="{81E1AD23-CAE0-4977-80DA-8483A2689E32}" srcOrd="1" destOrd="0" presId="urn:microsoft.com/office/officeart/2005/8/layout/hProcess11"/>
    <dgm:cxn modelId="{46E83D46-D0CA-4E50-B8CE-F055A69D3357}" type="presParOf" srcId="{05E1CA98-0579-432D-AFBC-2537A3A0F333}" destId="{BD1066F4-2609-4E69-A5E4-8AC747672470}" srcOrd="2" destOrd="0" presId="urn:microsoft.com/office/officeart/2005/8/layout/hProcess11"/>
    <dgm:cxn modelId="{2D37560E-C59E-4E73-90E7-65D9F2DDB3E8}" type="presParOf" srcId="{1B01B114-054E-44C7-934B-39DA4A1792BF}" destId="{32753D9C-F624-4937-B4FA-7B57FBB1E61D}" srcOrd="15" destOrd="0" presId="urn:microsoft.com/office/officeart/2005/8/layout/hProcess11"/>
    <dgm:cxn modelId="{4026BC91-D138-4A85-AB67-9FEF57B43F1A}" type="presParOf" srcId="{1B01B114-054E-44C7-934B-39DA4A1792BF}" destId="{C1A12F5A-2AF7-4672-A480-D18002E97072}" srcOrd="16" destOrd="0" presId="urn:microsoft.com/office/officeart/2005/8/layout/hProcess11"/>
    <dgm:cxn modelId="{19450618-9782-4EB3-92B4-480529BD245D}" type="presParOf" srcId="{C1A12F5A-2AF7-4672-A480-D18002E97072}" destId="{13FC68EB-A1F4-44D9-B25B-9F953AC5B6AC}" srcOrd="0" destOrd="0" presId="urn:microsoft.com/office/officeart/2005/8/layout/hProcess11"/>
    <dgm:cxn modelId="{1FC4E5EC-2BB8-43D5-96F2-99B9FE3EFE00}" type="presParOf" srcId="{C1A12F5A-2AF7-4672-A480-D18002E97072}" destId="{6DBB8EC6-A782-458D-BAB4-9BAEC690EAC2}" srcOrd="1" destOrd="0" presId="urn:microsoft.com/office/officeart/2005/8/layout/hProcess11"/>
    <dgm:cxn modelId="{58E394E6-98FA-48DE-9FAE-55BC0CAD7384}" type="presParOf" srcId="{C1A12F5A-2AF7-4672-A480-D18002E97072}" destId="{CE8D6236-EDBB-4E37-A2B2-FF5B6A055D09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852B0-BD0C-4D5A-A04F-0C2744FFBF0C}">
      <dsp:nvSpPr>
        <dsp:cNvPr id="0" name=""/>
        <dsp:cNvSpPr/>
      </dsp:nvSpPr>
      <dsp:spPr>
        <a:xfrm>
          <a:off x="0" y="1267240"/>
          <a:ext cx="8353175" cy="346187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5BB01-318D-43F2-973B-35072B01DAF6}">
      <dsp:nvSpPr>
        <dsp:cNvPr id="0" name=""/>
        <dsp:cNvSpPr/>
      </dsp:nvSpPr>
      <dsp:spPr>
        <a:xfrm>
          <a:off x="0" y="172598"/>
          <a:ext cx="816647" cy="115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Checkout</a:t>
          </a:r>
          <a:endParaRPr lang="en-GB" sz="900" kern="1200" dirty="0"/>
        </a:p>
      </dsp:txBody>
      <dsp:txXfrm>
        <a:off x="0" y="172598"/>
        <a:ext cx="816647" cy="1152267"/>
      </dsp:txXfrm>
    </dsp:sp>
    <dsp:sp modelId="{E89F050E-5FD3-4C12-B3D4-CD423FC7E7A9}">
      <dsp:nvSpPr>
        <dsp:cNvPr id="0" name=""/>
        <dsp:cNvSpPr/>
      </dsp:nvSpPr>
      <dsp:spPr>
        <a:xfrm>
          <a:off x="264517" y="1296300"/>
          <a:ext cx="288066" cy="2880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4361AD-36EB-4461-BEC3-B3CC27E2F780}">
      <dsp:nvSpPr>
        <dsp:cNvPr id="0" name=""/>
        <dsp:cNvSpPr/>
      </dsp:nvSpPr>
      <dsp:spPr>
        <a:xfrm>
          <a:off x="848479" y="1555295"/>
          <a:ext cx="816647" cy="115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/>
            <a:t>Build App</a:t>
          </a:r>
          <a:endParaRPr lang="en-GB" sz="900" kern="1200" dirty="0"/>
        </a:p>
      </dsp:txBody>
      <dsp:txXfrm>
        <a:off x="848479" y="1555295"/>
        <a:ext cx="816647" cy="1152267"/>
      </dsp:txXfrm>
    </dsp:sp>
    <dsp:sp modelId="{C57D2A5B-A861-465B-9586-B2FA9BD70C40}">
      <dsp:nvSpPr>
        <dsp:cNvPr id="0" name=""/>
        <dsp:cNvSpPr/>
      </dsp:nvSpPr>
      <dsp:spPr>
        <a:xfrm>
          <a:off x="1102112" y="1296300"/>
          <a:ext cx="288066" cy="2880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94E0AE-8E8A-4511-B6B1-226EBBF3ACE7}">
      <dsp:nvSpPr>
        <dsp:cNvPr id="0" name=""/>
        <dsp:cNvSpPr/>
      </dsp:nvSpPr>
      <dsp:spPr>
        <a:xfrm>
          <a:off x="1665127" y="172598"/>
          <a:ext cx="816647" cy="115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/>
            <a:t>Test</a:t>
          </a:r>
          <a:endParaRPr lang="en-GB" sz="900" kern="1200" dirty="0"/>
        </a:p>
      </dsp:txBody>
      <dsp:txXfrm>
        <a:off x="1665127" y="172598"/>
        <a:ext cx="816647" cy="1152267"/>
      </dsp:txXfrm>
    </dsp:sp>
    <dsp:sp modelId="{317C3A4B-0FC4-437D-80BD-2AFD303A3C64}">
      <dsp:nvSpPr>
        <dsp:cNvPr id="0" name=""/>
        <dsp:cNvSpPr/>
      </dsp:nvSpPr>
      <dsp:spPr>
        <a:xfrm>
          <a:off x="1939706" y="1296300"/>
          <a:ext cx="288066" cy="2880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25D993-85E0-47D1-8E32-AB69E744AAE0}">
      <dsp:nvSpPr>
        <dsp:cNvPr id="0" name=""/>
        <dsp:cNvSpPr/>
      </dsp:nvSpPr>
      <dsp:spPr>
        <a:xfrm>
          <a:off x="2523668" y="1555295"/>
          <a:ext cx="816647" cy="115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Version </a:t>
          </a:r>
          <a:r>
            <a:rPr lang="de-DE" sz="900" kern="1200" dirty="0" err="1"/>
            <a:t>Artifacts</a:t>
          </a:r>
          <a:endParaRPr lang="en-GB" sz="900" kern="1200" dirty="0"/>
        </a:p>
      </dsp:txBody>
      <dsp:txXfrm>
        <a:off x="2523668" y="1555295"/>
        <a:ext cx="816647" cy="1152267"/>
      </dsp:txXfrm>
    </dsp:sp>
    <dsp:sp modelId="{6619D199-4850-4836-9FAC-9F43AE9566F2}">
      <dsp:nvSpPr>
        <dsp:cNvPr id="0" name=""/>
        <dsp:cNvSpPr/>
      </dsp:nvSpPr>
      <dsp:spPr>
        <a:xfrm>
          <a:off x="2777300" y="1296300"/>
          <a:ext cx="288066" cy="2880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8FF3B5-6986-4196-AD89-49F63543C973}">
      <dsp:nvSpPr>
        <dsp:cNvPr id="0" name=""/>
        <dsp:cNvSpPr/>
      </dsp:nvSpPr>
      <dsp:spPr>
        <a:xfrm>
          <a:off x="3340315" y="172598"/>
          <a:ext cx="816647" cy="115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Build Image</a:t>
          </a:r>
        </a:p>
      </dsp:txBody>
      <dsp:txXfrm>
        <a:off x="3340315" y="172598"/>
        <a:ext cx="816647" cy="1152267"/>
      </dsp:txXfrm>
    </dsp:sp>
    <dsp:sp modelId="{45D0C5FA-BF4C-4E25-93F0-F09D6583E31D}">
      <dsp:nvSpPr>
        <dsp:cNvPr id="0" name=""/>
        <dsp:cNvSpPr/>
      </dsp:nvSpPr>
      <dsp:spPr>
        <a:xfrm>
          <a:off x="3614895" y="1296300"/>
          <a:ext cx="288066" cy="2880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DDB5FC-4486-407B-97FC-F2071E7D23B1}">
      <dsp:nvSpPr>
        <dsp:cNvPr id="0" name=""/>
        <dsp:cNvSpPr/>
      </dsp:nvSpPr>
      <dsp:spPr>
        <a:xfrm>
          <a:off x="4198856" y="1555295"/>
          <a:ext cx="816647" cy="115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Archive Image</a:t>
          </a:r>
        </a:p>
      </dsp:txBody>
      <dsp:txXfrm>
        <a:off x="4198856" y="1555295"/>
        <a:ext cx="816647" cy="1152267"/>
      </dsp:txXfrm>
    </dsp:sp>
    <dsp:sp modelId="{25C7EE58-82FC-4ECF-AE8A-ABECA1D124C8}">
      <dsp:nvSpPr>
        <dsp:cNvPr id="0" name=""/>
        <dsp:cNvSpPr/>
      </dsp:nvSpPr>
      <dsp:spPr>
        <a:xfrm>
          <a:off x="4452489" y="1296300"/>
          <a:ext cx="288066" cy="2880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230B0B-475E-4EAB-B0B4-E4972FF0BCBE}">
      <dsp:nvSpPr>
        <dsp:cNvPr id="0" name=""/>
        <dsp:cNvSpPr/>
      </dsp:nvSpPr>
      <dsp:spPr>
        <a:xfrm>
          <a:off x="5015504" y="172598"/>
          <a:ext cx="816647" cy="115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Deployment</a:t>
          </a:r>
        </a:p>
      </dsp:txBody>
      <dsp:txXfrm>
        <a:off x="5015504" y="172598"/>
        <a:ext cx="816647" cy="1152267"/>
      </dsp:txXfrm>
    </dsp:sp>
    <dsp:sp modelId="{A6317B00-2F2E-4987-94C3-3BCCF3E6D30D}">
      <dsp:nvSpPr>
        <dsp:cNvPr id="0" name=""/>
        <dsp:cNvSpPr/>
      </dsp:nvSpPr>
      <dsp:spPr>
        <a:xfrm>
          <a:off x="5290084" y="1296300"/>
          <a:ext cx="288066" cy="2880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9AE9AF-2375-40ED-804A-30DF5815CDD7}">
      <dsp:nvSpPr>
        <dsp:cNvPr id="0" name=""/>
        <dsp:cNvSpPr/>
      </dsp:nvSpPr>
      <dsp:spPr>
        <a:xfrm>
          <a:off x="5874045" y="1555295"/>
          <a:ext cx="816647" cy="115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End-</a:t>
          </a:r>
          <a:r>
            <a:rPr lang="de-DE" sz="900" kern="1200" dirty="0" err="1"/>
            <a:t>to</a:t>
          </a:r>
          <a:r>
            <a:rPr lang="de-DE" sz="900" kern="1200" dirty="0"/>
            <a:t>-end Test</a:t>
          </a:r>
        </a:p>
      </dsp:txBody>
      <dsp:txXfrm>
        <a:off x="5874045" y="1555295"/>
        <a:ext cx="816647" cy="1152267"/>
      </dsp:txXfrm>
    </dsp:sp>
    <dsp:sp modelId="{81E1AD23-CAE0-4977-80DA-8483A2689E32}">
      <dsp:nvSpPr>
        <dsp:cNvPr id="0" name=""/>
        <dsp:cNvSpPr/>
      </dsp:nvSpPr>
      <dsp:spPr>
        <a:xfrm>
          <a:off x="6127678" y="1296300"/>
          <a:ext cx="288066" cy="2880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FC68EB-A1F4-44D9-B25B-9F953AC5B6AC}">
      <dsp:nvSpPr>
        <dsp:cNvPr id="0" name=""/>
        <dsp:cNvSpPr/>
      </dsp:nvSpPr>
      <dsp:spPr>
        <a:xfrm>
          <a:off x="6690693" y="172598"/>
          <a:ext cx="816647" cy="115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Monitoring (Rollback)</a:t>
          </a:r>
        </a:p>
      </dsp:txBody>
      <dsp:txXfrm>
        <a:off x="6690693" y="172598"/>
        <a:ext cx="816647" cy="1152267"/>
      </dsp:txXfrm>
    </dsp:sp>
    <dsp:sp modelId="{6DBB8EC6-A782-458D-BAB4-9BAEC690EAC2}">
      <dsp:nvSpPr>
        <dsp:cNvPr id="0" name=""/>
        <dsp:cNvSpPr/>
      </dsp:nvSpPr>
      <dsp:spPr>
        <a:xfrm>
          <a:off x="6965272" y="1296300"/>
          <a:ext cx="288066" cy="2880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CD9070-DBFC-4CF9-BCA1-D82221F14D9E}" type="datetimeFigureOut">
              <a:rPr lang="de-DE" smtClean="0"/>
              <a:pPr/>
              <a:t>25.02.2020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8C7D69-B25F-42B4-8558-1A3B11BB1F2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05442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6BF44F7-141A-4C1E-A2D4-07FC17256405}" type="datetimeFigureOut">
              <a:rPr lang="de-DE"/>
              <a:pPr>
                <a:defRPr/>
              </a:pPr>
              <a:t>25.02.2020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E25A641-1A11-4DD9-9C30-5A193660B841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78218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1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99332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92F6006-C082-441F-BA35-1F7CC4288A98}" type="slidenum">
              <a:rPr lang="de-DE" smtClean="0">
                <a:cs typeface="Arial" charset="0"/>
              </a:rPr>
              <a:pPr/>
              <a:t>1</a:t>
            </a:fld>
            <a:endParaRPr lang="de-DE">
              <a:cs typeface="Arial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46628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82378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936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dirty="0">
                <a:solidFill>
                  <a:srgbClr val="003882"/>
                </a:solidFill>
              </a:rPr>
              <a:t>Nach CI und CD Sortieren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6993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Orchestrierung von Containern ist nächster logischer Schritt</a:t>
            </a:r>
          </a:p>
          <a:p>
            <a:pPr marL="171450" indent="-171450">
              <a:buFontTx/>
              <a:buChar char="-"/>
            </a:pPr>
            <a:r>
              <a:rPr lang="en-GB" dirty="0"/>
              <a:t>Best-of-Breed </a:t>
            </a:r>
            <a:r>
              <a:rPr lang="en-GB" dirty="0" err="1"/>
              <a:t>ist</a:t>
            </a:r>
            <a:r>
              <a:rPr lang="en-GB" dirty="0"/>
              <a:t> K8s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Griechisch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</a:t>
            </a:r>
            <a:r>
              <a:rPr lang="en-GB" dirty="0" err="1"/>
              <a:t>Kapitän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“</a:t>
            </a:r>
            <a:r>
              <a:rPr lang="en-GB" dirty="0" err="1"/>
              <a:t>verschiffen</a:t>
            </a:r>
            <a:r>
              <a:rPr lang="en-GB" dirty="0"/>
              <a:t>/</a:t>
            </a:r>
            <a:r>
              <a:rPr lang="en-GB" dirty="0" err="1"/>
              <a:t>liefern</a:t>
            </a:r>
            <a:r>
              <a:rPr lang="en-GB" dirty="0"/>
              <a:t>” </a:t>
            </a:r>
            <a:r>
              <a:rPr lang="en-GB" dirty="0" err="1"/>
              <a:t>vieler</a:t>
            </a:r>
            <a:r>
              <a:rPr lang="en-GB" dirty="0"/>
              <a:t> Container</a:t>
            </a:r>
          </a:p>
          <a:p>
            <a:pPr marL="171450" indent="-171450">
              <a:buFontTx/>
              <a:buChar char="-"/>
            </a:pPr>
            <a:r>
              <a:rPr lang="en-GB" dirty="0"/>
              <a:t>K8s </a:t>
            </a:r>
            <a:r>
              <a:rPr lang="en-GB" dirty="0" err="1"/>
              <a:t>unterstützt</a:t>
            </a:r>
            <a:r>
              <a:rPr lang="en-GB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GB" dirty="0" err="1"/>
              <a:t>Automatisierung</a:t>
            </a:r>
            <a:r>
              <a:rPr lang="en-GB" dirty="0"/>
              <a:t> von Deployments </a:t>
            </a:r>
            <a:r>
              <a:rPr lang="en-GB" dirty="0" err="1"/>
              <a:t>durch</a:t>
            </a:r>
            <a:r>
              <a:rPr lang="en-GB" dirty="0"/>
              <a:t> YAML-Files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Horizontal </a:t>
            </a:r>
            <a:r>
              <a:rPr lang="en-GB" dirty="0" err="1"/>
              <a:t>skalierbare</a:t>
            </a:r>
            <a:r>
              <a:rPr lang="en-GB" dirty="0"/>
              <a:t> </a:t>
            </a:r>
            <a:r>
              <a:rPr lang="en-GB" dirty="0" err="1"/>
              <a:t>Applikationen</a:t>
            </a:r>
            <a:endParaRPr lang="en-GB" dirty="0"/>
          </a:p>
          <a:p>
            <a:pPr marL="628650" lvl="1" indent="-171450">
              <a:buFontTx/>
              <a:buChar char="-"/>
            </a:pPr>
            <a:r>
              <a:rPr lang="en-GB" dirty="0" err="1"/>
              <a:t>Betrieb</a:t>
            </a:r>
            <a:r>
              <a:rPr lang="en-GB" dirty="0"/>
              <a:t> </a:t>
            </a:r>
            <a:r>
              <a:rPr lang="en-GB" dirty="0" err="1"/>
              <a:t>vieler</a:t>
            </a:r>
            <a:r>
              <a:rPr lang="en-GB" dirty="0"/>
              <a:t> Container </a:t>
            </a:r>
            <a:r>
              <a:rPr lang="en-GB" dirty="0" err="1"/>
              <a:t>gleichzeitig</a:t>
            </a:r>
            <a:endParaRPr lang="en-GB" dirty="0"/>
          </a:p>
          <a:p>
            <a:pPr marL="628650" lvl="1" indent="-171450">
              <a:buFontTx/>
              <a:buChar char="-"/>
            </a:pPr>
            <a:r>
              <a:rPr lang="en-GB" dirty="0"/>
              <a:t>Monitoring der Container </a:t>
            </a:r>
            <a:r>
              <a:rPr lang="en-GB" dirty="0" err="1"/>
              <a:t>im</a:t>
            </a:r>
            <a:r>
              <a:rPr lang="en-GB" dirty="0"/>
              <a:t> Cluster auf </a:t>
            </a:r>
            <a:r>
              <a:rPr lang="en-GB" dirty="0" err="1"/>
              <a:t>mehreren</a:t>
            </a:r>
            <a:r>
              <a:rPr lang="en-GB" dirty="0"/>
              <a:t> Hosts </a:t>
            </a:r>
            <a:r>
              <a:rPr lang="en-GB" dirty="0" err="1"/>
              <a:t>verteilt</a:t>
            </a:r>
            <a:r>
              <a:rPr lang="en-GB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39731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Kubernetes:</a:t>
            </a:r>
          </a:p>
          <a:p>
            <a:pPr marL="171450" indent="-171450">
              <a:buFontTx/>
              <a:buChar char="-"/>
            </a:pPr>
            <a:r>
              <a:rPr lang="de-DE" dirty="0"/>
              <a:t>Sehr mächtige Technologie, weil:</a:t>
            </a:r>
          </a:p>
          <a:p>
            <a:pPr marL="171450" indent="-171450">
              <a:buFontTx/>
              <a:buChar char="-"/>
            </a:pPr>
            <a:r>
              <a:rPr lang="de-DE" dirty="0"/>
              <a:t>Viele nützliche Features schon eingebaut hat</a:t>
            </a:r>
          </a:p>
          <a:p>
            <a:pPr marL="171450" indent="-171450">
              <a:buFontTx/>
              <a:buChar char="-"/>
            </a:pPr>
            <a:r>
              <a:rPr lang="de-DE" dirty="0"/>
              <a:t>Aber auch erweiterbar</a:t>
            </a:r>
          </a:p>
          <a:p>
            <a:pPr marL="171450" indent="-171450">
              <a:buFontTx/>
              <a:buChar char="-"/>
            </a:pPr>
            <a:r>
              <a:rPr lang="de-DE" dirty="0"/>
              <a:t>Aber: Anfang fällt schwerer als bei Docker </a:t>
            </a:r>
            <a:r>
              <a:rPr lang="de-DE" dirty="0" err="1"/>
              <a:t>swarm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Docker </a:t>
            </a:r>
            <a:r>
              <a:rPr lang="de-DE" dirty="0" err="1"/>
              <a:t>Swarm</a:t>
            </a:r>
            <a:r>
              <a:rPr lang="de-DE" dirty="0"/>
              <a:t>:</a:t>
            </a:r>
          </a:p>
          <a:p>
            <a:pPr marL="171450" indent="-171450">
              <a:buFontTx/>
              <a:buChar char="-"/>
            </a:pPr>
            <a:r>
              <a:rPr lang="de-DE" dirty="0"/>
              <a:t>Zusammen mit Docker verfügbar</a:t>
            </a:r>
          </a:p>
          <a:p>
            <a:pPr marL="171450" indent="-171450">
              <a:buFontTx/>
              <a:buChar char="-"/>
            </a:pPr>
            <a:r>
              <a:rPr lang="de-DE" dirty="0"/>
              <a:t>Einfach zu benutzen</a:t>
            </a:r>
          </a:p>
          <a:p>
            <a:pPr marL="171450" indent="-171450">
              <a:buFontTx/>
              <a:buChar char="-"/>
            </a:pPr>
            <a:r>
              <a:rPr lang="de-DE" dirty="0"/>
              <a:t>Nicht so vielseitig wie Kubernetes</a:t>
            </a:r>
          </a:p>
          <a:p>
            <a:endParaRPr lang="de-DE" dirty="0"/>
          </a:p>
          <a:p>
            <a:r>
              <a:rPr lang="de-DE" dirty="0" err="1"/>
              <a:t>Mesos</a:t>
            </a:r>
            <a:r>
              <a:rPr lang="de-DE" dirty="0"/>
              <a:t>:</a:t>
            </a:r>
          </a:p>
          <a:p>
            <a:pPr marL="171450" indent="-171450">
              <a:buFontTx/>
              <a:buChar char="-"/>
            </a:pPr>
            <a:r>
              <a:rPr lang="de-DE" dirty="0"/>
              <a:t>Kann auch nicht-containerisierte Anwendungen managen</a:t>
            </a:r>
          </a:p>
          <a:p>
            <a:pPr marL="171450" indent="-171450">
              <a:buFontTx/>
              <a:buChar char="-"/>
            </a:pPr>
            <a:r>
              <a:rPr lang="de-DE" dirty="0"/>
              <a:t>Beispielsweise: in </a:t>
            </a:r>
            <a:r>
              <a:rPr lang="de-DE" dirty="0" err="1"/>
              <a:t>Mesos</a:t>
            </a:r>
            <a:r>
              <a:rPr lang="de-DE" dirty="0"/>
              <a:t> kann man mehrere Kubernetes Cluster laufen lassen</a:t>
            </a:r>
          </a:p>
          <a:p>
            <a:pPr marL="171450" indent="-171450">
              <a:buFontTx/>
              <a:buChar char="-"/>
            </a:pPr>
            <a:r>
              <a:rPr lang="de-DE" dirty="0"/>
              <a:t>Deshalb aber auch passender in Data-Centern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38324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Kubernetes…</a:t>
            </a:r>
          </a:p>
          <a:p>
            <a:r>
              <a:rPr lang="de-DE"/>
              <a:t>… gruppiert 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43246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K8s koordiniert mehrere Hosts (Nodes)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Alle verbunden zu einer Einheit (Kubernetes Cluster)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Master Node </a:t>
            </a:r>
            <a:r>
              <a:rPr lang="en-GB" dirty="0" err="1"/>
              <a:t>koordiniert</a:t>
            </a:r>
            <a:r>
              <a:rPr lang="en-GB" dirty="0"/>
              <a:t> Arbeit </a:t>
            </a:r>
            <a:r>
              <a:rPr lang="en-GB" dirty="0" err="1"/>
              <a:t>aller</a:t>
            </a:r>
            <a:r>
              <a:rPr lang="en-GB" dirty="0"/>
              <a:t> Worker Nodes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Worker Nodes </a:t>
            </a:r>
            <a:r>
              <a:rPr lang="en-GB" dirty="0" err="1"/>
              <a:t>hosten</a:t>
            </a:r>
            <a:r>
              <a:rPr lang="en-GB" dirty="0"/>
              <a:t> die </a:t>
            </a:r>
            <a:r>
              <a:rPr lang="en-GB" dirty="0" err="1"/>
              <a:t>Applikationen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91649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Deployments</a:t>
            </a:r>
            <a:r>
              <a:rPr lang="de-DE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Erstellen Instanzen von Anwendungen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Werden</a:t>
            </a:r>
            <a:r>
              <a:rPr lang="en-GB" dirty="0"/>
              <a:t> </a:t>
            </a:r>
            <a:r>
              <a:rPr lang="en-GB" dirty="0" err="1"/>
              <a:t>vom</a:t>
            </a:r>
            <a:r>
              <a:rPr lang="en-GB" dirty="0"/>
              <a:t> Master Node </a:t>
            </a:r>
            <a:r>
              <a:rPr lang="en-GB" dirty="0" err="1"/>
              <a:t>verwaltet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Instanzen</a:t>
            </a:r>
            <a:r>
              <a:rPr lang="en-GB" dirty="0"/>
              <a:t> die von Deployment “</a:t>
            </a:r>
            <a:r>
              <a:rPr lang="en-GB" dirty="0" err="1"/>
              <a:t>betreut</a:t>
            </a:r>
            <a:r>
              <a:rPr lang="en-GB" dirty="0"/>
              <a:t>” warden </a:t>
            </a:r>
            <a:r>
              <a:rPr lang="en-GB" dirty="0" err="1"/>
              <a:t>laufen</a:t>
            </a:r>
            <a:r>
              <a:rPr lang="en-GB" dirty="0"/>
              <a:t> auf Worker Nodes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Deployment </a:t>
            </a:r>
            <a:r>
              <a:rPr lang="en-GB" dirty="0" err="1"/>
              <a:t>steuert</a:t>
            </a:r>
            <a:r>
              <a:rPr lang="en-GB" dirty="0"/>
              <a:t> self-healing </a:t>
            </a:r>
            <a:r>
              <a:rPr lang="en-GB" dirty="0" err="1"/>
              <a:t>Mechanismus</a:t>
            </a: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Crash -&gt; Restart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Zu </a:t>
            </a:r>
            <a:r>
              <a:rPr lang="en-GB" dirty="0" err="1"/>
              <a:t>wenig</a:t>
            </a:r>
            <a:r>
              <a:rPr lang="en-GB" dirty="0"/>
              <a:t> </a:t>
            </a:r>
            <a:r>
              <a:rPr lang="en-GB" dirty="0" err="1"/>
              <a:t>Ressourcen</a:t>
            </a:r>
            <a:r>
              <a:rPr lang="en-GB" dirty="0"/>
              <a:t> -&gt; </a:t>
            </a:r>
            <a:r>
              <a:rPr lang="en-GB" dirty="0" err="1"/>
              <a:t>Skalierung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88193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Pods laufen in </a:t>
            </a:r>
            <a:r>
              <a:rPr lang="de-DE" dirty="0" err="1"/>
              <a:t>Worker</a:t>
            </a:r>
            <a:r>
              <a:rPr lang="de-DE" dirty="0"/>
              <a:t> Nodes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Logische Gruppe von Containern + Ressourcen, auf die </a:t>
            </a:r>
            <a:r>
              <a:rPr lang="de-DE" dirty="0" err="1"/>
              <a:t>Pod</a:t>
            </a:r>
            <a:r>
              <a:rPr lang="de-DE" dirty="0"/>
              <a:t> zugreift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Node kann mehrere Pods beinhalten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Pods durch </a:t>
            </a:r>
            <a:r>
              <a:rPr lang="de-DE" dirty="0" err="1"/>
              <a:t>Deployments</a:t>
            </a:r>
            <a:r>
              <a:rPr lang="de-DE" dirty="0"/>
              <a:t> verteilt auf </a:t>
            </a:r>
            <a:r>
              <a:rPr lang="de-DE" dirty="0" err="1"/>
              <a:t>Worker</a:t>
            </a:r>
            <a:r>
              <a:rPr lang="de-DE" dirty="0"/>
              <a:t> Nodes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6667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de-DE" dirty="0">
              <a:solidFill>
                <a:srgbClr val="003882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1350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Services abstrahieren Pods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Wenn Deployment mehrere Replikate eines Pods hat erstellt hat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Service </a:t>
            </a:r>
            <a:r>
              <a:rPr lang="en-GB" dirty="0" err="1"/>
              <a:t>abstrahiert</a:t>
            </a:r>
            <a:r>
              <a:rPr lang="en-GB" dirty="0"/>
              <a:t> </a:t>
            </a:r>
            <a:r>
              <a:rPr lang="en-GB" dirty="0" err="1"/>
              <a:t>diese</a:t>
            </a:r>
            <a:r>
              <a:rPr lang="en-GB" dirty="0"/>
              <a:t> Pods </a:t>
            </a:r>
            <a:r>
              <a:rPr lang="en-GB" dirty="0" err="1"/>
              <a:t>als</a:t>
            </a:r>
            <a:r>
              <a:rPr lang="en-GB" dirty="0"/>
              <a:t> EINEN Service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Ermöglicht Lastenausgleich und Erkennung von Services innerhalb und außerhalb des Clusters (z.B. durch </a:t>
            </a:r>
            <a:r>
              <a:rPr lang="de-DE" dirty="0" err="1"/>
              <a:t>kube-dns</a:t>
            </a:r>
            <a:r>
              <a:rPr lang="de-DE" dirty="0"/>
              <a:t>) für die Pods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Pods können beendet und ersetzt oder neue Replikate erzeugt werden, ohne das die Funktion des Services beeinträchtigt wird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33735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Secrets:</a:t>
            </a:r>
          </a:p>
          <a:p>
            <a:pPr marL="171450" indent="-171450">
              <a:buFontTx/>
              <a:buChar char="-"/>
            </a:pPr>
            <a:r>
              <a:rPr lang="de-DE" dirty="0"/>
              <a:t>Kann sensible Daten enthalte</a:t>
            </a:r>
            <a:r>
              <a:rPr lang="en-GB" dirty="0"/>
              <a:t>n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Kann</a:t>
            </a:r>
            <a:r>
              <a:rPr lang="en-GB" dirty="0"/>
              <a:t> von Cluster-User </a:t>
            </a:r>
            <a:r>
              <a:rPr lang="en-GB" dirty="0" err="1"/>
              <a:t>oder</a:t>
            </a:r>
            <a:r>
              <a:rPr lang="en-GB" dirty="0"/>
              <a:t> </a:t>
            </a:r>
            <a:r>
              <a:rPr lang="en-GB" dirty="0" err="1"/>
              <a:t>vom</a:t>
            </a:r>
            <a:r>
              <a:rPr lang="en-GB" dirty="0"/>
              <a:t> System </a:t>
            </a:r>
            <a:r>
              <a:rPr lang="en-GB" dirty="0" err="1"/>
              <a:t>selbst</a:t>
            </a:r>
            <a:r>
              <a:rPr lang="en-GB" dirty="0"/>
              <a:t> </a:t>
            </a:r>
            <a:r>
              <a:rPr lang="en-GB" dirty="0" err="1"/>
              <a:t>erzeugt</a:t>
            </a:r>
            <a:r>
              <a:rPr lang="en-GB" dirty="0"/>
              <a:t> </a:t>
            </a:r>
            <a:r>
              <a:rPr lang="en-GB" dirty="0" err="1"/>
              <a:t>werden</a:t>
            </a:r>
            <a:endParaRPr lang="en-GB" dirty="0"/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Ingress:</a:t>
            </a:r>
          </a:p>
          <a:p>
            <a:pPr marL="171450" indent="-171450">
              <a:buFontTx/>
              <a:buChar char="-"/>
            </a:pPr>
            <a:r>
              <a:rPr lang="de-DE" dirty="0"/>
              <a:t>HTTP und HTTPS Routen von außerhalb des Clusters können Services im Cluster zugewiesen werden</a:t>
            </a:r>
          </a:p>
          <a:p>
            <a:pPr marL="171450" indent="-171450">
              <a:buFontTx/>
              <a:buChar char="-"/>
            </a:pPr>
            <a:r>
              <a:rPr lang="de-DE" dirty="0"/>
              <a:t>durch Ingress </a:t>
            </a:r>
            <a:r>
              <a:rPr lang="de-DE" dirty="0" err="1"/>
              <a:t>Contr</a:t>
            </a:r>
            <a:r>
              <a:rPr lang="de-DE" dirty="0"/>
              <a:t>. Umgesetzt (Ingress Controller kann ins Cluster installiert werden)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48422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Skalierung: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Deployments</a:t>
            </a:r>
            <a:r>
              <a:rPr lang="de-DE" dirty="0"/>
              <a:t> erzeugen Instanzen von Pods, wenn Ressourcen es zulassen</a:t>
            </a:r>
          </a:p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03367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Pods </a:t>
            </a:r>
            <a:r>
              <a:rPr lang="en-GB" dirty="0" err="1"/>
              <a:t>können</a:t>
            </a:r>
            <a:r>
              <a:rPr lang="en-GB" dirty="0"/>
              <a:t> auf </a:t>
            </a:r>
            <a:r>
              <a:rPr lang="en-GB" dirty="0" err="1"/>
              <a:t>unterschiedliche</a:t>
            </a:r>
            <a:r>
              <a:rPr lang="en-GB" dirty="0"/>
              <a:t> Nodes </a:t>
            </a:r>
            <a:r>
              <a:rPr lang="en-GB" dirty="0" err="1"/>
              <a:t>verteilt</a:t>
            </a:r>
            <a:r>
              <a:rPr lang="en-GB" dirty="0"/>
              <a:t> sein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2895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Rolling Updates: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Ermöglichen Updates ohne </a:t>
            </a:r>
            <a:r>
              <a:rPr lang="de-DE" dirty="0" err="1"/>
              <a:t>downtime</a:t>
            </a:r>
            <a:endParaRPr lang="de-DE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96546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Rolling Updates: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Ermöglichen Updates ohne </a:t>
            </a:r>
            <a:r>
              <a:rPr lang="de-DE" dirty="0" err="1"/>
              <a:t>downtime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Neue </a:t>
            </a:r>
            <a:r>
              <a:rPr lang="en-GB" dirty="0" err="1"/>
              <a:t>versionen</a:t>
            </a:r>
            <a:r>
              <a:rPr lang="en-GB" dirty="0"/>
              <a:t> der Pods </a:t>
            </a:r>
            <a:r>
              <a:rPr lang="en-GB" dirty="0" err="1"/>
              <a:t>werden</a:t>
            </a:r>
            <a:r>
              <a:rPr lang="en-GB" dirty="0"/>
              <a:t> auf Nodes </a:t>
            </a:r>
            <a:r>
              <a:rPr lang="en-GB" dirty="0" err="1"/>
              <a:t>verteilt</a:t>
            </a:r>
            <a:endParaRPr lang="en-GB" dirty="0"/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6265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Rolling Updates: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Ermöglichen Updates ohne </a:t>
            </a:r>
            <a:r>
              <a:rPr lang="de-DE" dirty="0" err="1"/>
              <a:t>downtime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Neue </a:t>
            </a:r>
            <a:r>
              <a:rPr lang="en-GB" dirty="0" err="1"/>
              <a:t>versionen</a:t>
            </a:r>
            <a:r>
              <a:rPr lang="en-GB" dirty="0"/>
              <a:t> der Pods auf Nodes </a:t>
            </a:r>
            <a:r>
              <a:rPr lang="en-GB" dirty="0" err="1"/>
              <a:t>verteilt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Wenn</a:t>
            </a:r>
            <a:r>
              <a:rPr lang="en-GB" dirty="0"/>
              <a:t> </a:t>
            </a:r>
            <a:r>
              <a:rPr lang="en-GB" dirty="0" err="1"/>
              <a:t>neue</a:t>
            </a:r>
            <a:r>
              <a:rPr lang="en-GB" dirty="0"/>
              <a:t> Pods </a:t>
            </a:r>
            <a:r>
              <a:rPr lang="en-GB" dirty="0" err="1"/>
              <a:t>bereit</a:t>
            </a:r>
            <a:r>
              <a:rPr lang="en-GB" dirty="0"/>
              <a:t>, </a:t>
            </a:r>
            <a:r>
              <a:rPr lang="en-GB" dirty="0" err="1"/>
              <a:t>alte</a:t>
            </a:r>
            <a:r>
              <a:rPr lang="en-GB" dirty="0"/>
              <a:t> Pods auf 0 </a:t>
            </a:r>
            <a:r>
              <a:rPr lang="en-GB" dirty="0" err="1"/>
              <a:t>herunterskalieren</a:t>
            </a:r>
            <a:endParaRPr lang="en-GB" dirty="0"/>
          </a:p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85375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Rolling Updates: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Ermöglichen Updates ohne </a:t>
            </a:r>
            <a:r>
              <a:rPr lang="de-DE" dirty="0" err="1"/>
              <a:t>downtime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Neue </a:t>
            </a:r>
            <a:r>
              <a:rPr lang="en-GB" dirty="0" err="1"/>
              <a:t>versionen</a:t>
            </a:r>
            <a:r>
              <a:rPr lang="en-GB" dirty="0"/>
              <a:t> der Pods auf Nodes </a:t>
            </a:r>
            <a:r>
              <a:rPr lang="en-GB" dirty="0" err="1"/>
              <a:t>verteilt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Wenn</a:t>
            </a:r>
            <a:r>
              <a:rPr lang="en-GB" dirty="0"/>
              <a:t> </a:t>
            </a:r>
            <a:r>
              <a:rPr lang="en-GB" dirty="0" err="1"/>
              <a:t>neue</a:t>
            </a:r>
            <a:r>
              <a:rPr lang="en-GB" dirty="0"/>
              <a:t> Pods </a:t>
            </a:r>
            <a:r>
              <a:rPr lang="en-GB" dirty="0" err="1"/>
              <a:t>bereit</a:t>
            </a:r>
            <a:r>
              <a:rPr lang="en-GB" dirty="0"/>
              <a:t>, </a:t>
            </a:r>
            <a:r>
              <a:rPr lang="en-GB" dirty="0" err="1"/>
              <a:t>alte</a:t>
            </a:r>
            <a:r>
              <a:rPr lang="en-GB" dirty="0"/>
              <a:t> Pods auf 0 </a:t>
            </a:r>
            <a:r>
              <a:rPr lang="en-GB" dirty="0" err="1"/>
              <a:t>herunterskalieren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Verkehr</a:t>
            </a:r>
            <a:r>
              <a:rPr lang="en-GB" dirty="0"/>
              <a:t> </a:t>
            </a:r>
            <a:r>
              <a:rPr lang="en-GB" dirty="0" err="1"/>
              <a:t>nur</a:t>
            </a:r>
            <a:r>
              <a:rPr lang="en-GB" dirty="0"/>
              <a:t> auf Pods die </a:t>
            </a:r>
            <a:r>
              <a:rPr lang="en-GB" dirty="0" err="1"/>
              <a:t>bereit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 (</a:t>
            </a:r>
            <a:r>
              <a:rPr lang="en-GB" dirty="0" err="1"/>
              <a:t>egal</a:t>
            </a:r>
            <a:r>
              <a:rPr lang="en-GB" dirty="0"/>
              <a:t> </a:t>
            </a:r>
            <a:r>
              <a:rPr lang="en-GB" dirty="0" err="1"/>
              <a:t>ob</a:t>
            </a:r>
            <a:r>
              <a:rPr lang="en-GB" dirty="0"/>
              <a:t> alt </a:t>
            </a:r>
            <a:r>
              <a:rPr lang="en-GB" dirty="0" err="1"/>
              <a:t>oder</a:t>
            </a:r>
            <a:r>
              <a:rPr lang="en-GB" dirty="0"/>
              <a:t> neu)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99719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05189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Paketmanager für K8s</a:t>
            </a:r>
          </a:p>
          <a:p>
            <a:pPr marL="171450" indent="-171450">
              <a:buFontTx/>
              <a:buChar char="-"/>
            </a:pPr>
            <a:r>
              <a:rPr lang="de-DE" dirty="0"/>
              <a:t>Charts sind das Paketformat von Helm</a:t>
            </a:r>
          </a:p>
          <a:p>
            <a:pPr marL="171450" indent="-171450">
              <a:buFontTx/>
              <a:buChar char="-"/>
            </a:pPr>
            <a:r>
              <a:rPr lang="de-DE" dirty="0"/>
              <a:t>Charts enthalten vorkonfigurierte K8s Ressourcen</a:t>
            </a:r>
          </a:p>
          <a:p>
            <a:pPr marL="171450" indent="-171450">
              <a:buFontTx/>
              <a:buChar char="-"/>
            </a:pPr>
            <a:r>
              <a:rPr lang="de-DE" dirty="0"/>
              <a:t>Durch Charts + Standardparameter -&gt; Reproduzierbare </a:t>
            </a:r>
            <a:r>
              <a:rPr lang="de-DE" dirty="0" err="1"/>
              <a:t>Deployments</a:t>
            </a:r>
            <a:endParaRPr lang="de-DE" dirty="0"/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Auf Bedürfnisse zuschneiden durch Anpassen der Standardparameter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Abhängigkeiten automatisch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/>
              <a:t>Rollendes </a:t>
            </a:r>
            <a:r>
              <a:rPr lang="de-DE" dirty="0"/>
              <a:t>Upgrade ohne Downtime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Charts können in Repositories gespeichert werden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282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Strategie zum Deployment von Microservices näher bringen</a:t>
            </a:r>
          </a:p>
          <a:p>
            <a:pPr marL="171450" indent="-171450">
              <a:buFontTx/>
              <a:buChar char="-"/>
            </a:pPr>
            <a:r>
              <a:rPr lang="de-DE" dirty="0"/>
              <a:t>Vorstellung der wichtigsten Tools und Technologien</a:t>
            </a:r>
          </a:p>
          <a:p>
            <a:pPr marL="171450" indent="-171450">
              <a:buFontTx/>
              <a:buChar char="-"/>
            </a:pPr>
            <a:r>
              <a:rPr lang="de-DE" dirty="0"/>
              <a:t>Dabei auf „Best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Breed</a:t>
            </a:r>
            <a:r>
              <a:rPr lang="de-DE" dirty="0"/>
              <a:t>“ konzentrieren: Docker, Kubernetes, Helm …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Von </a:t>
            </a:r>
            <a:r>
              <a:rPr lang="de-DE" dirty="0" err="1"/>
              <a:t>monolith</a:t>
            </a:r>
            <a:r>
              <a:rPr lang="de-DE" dirty="0"/>
              <a:t> zu </a:t>
            </a:r>
            <a:r>
              <a:rPr lang="de-DE" dirty="0" err="1"/>
              <a:t>msvc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Bei </a:t>
            </a:r>
            <a:r>
              <a:rPr lang="de-DE" dirty="0" err="1"/>
              <a:t>msvc</a:t>
            </a:r>
            <a:r>
              <a:rPr lang="de-DE" dirty="0"/>
              <a:t> wird </a:t>
            </a:r>
            <a:r>
              <a:rPr lang="de-DE" dirty="0" err="1"/>
              <a:t>deployment</a:t>
            </a:r>
            <a:r>
              <a:rPr lang="de-DE" dirty="0"/>
              <a:t> schwerer</a:t>
            </a:r>
          </a:p>
          <a:p>
            <a:pPr marL="171450" indent="-171450">
              <a:buFontTx/>
              <a:buChar char="-"/>
            </a:pPr>
            <a:r>
              <a:rPr lang="de-DE" dirty="0"/>
              <a:t>Problem benennen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25843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38528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Charts sind umgesetzt als Verzeichnisse mit YAML Dateien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Charts.yaml</a:t>
            </a:r>
            <a:r>
              <a:rPr lang="de-DE" dirty="0"/>
              <a:t>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/>
              <a:t>enthält … </a:t>
            </a:r>
            <a:r>
              <a:rPr lang="en-GB" dirty="0"/>
              <a:t> (</a:t>
            </a:r>
            <a:r>
              <a:rPr lang="en-GB" dirty="0" err="1"/>
              <a:t>Zusammenfassung</a:t>
            </a:r>
            <a:r>
              <a:rPr lang="en-GB" dirty="0"/>
              <a:t> des Charts, die </a:t>
            </a:r>
            <a:r>
              <a:rPr lang="en-GB" dirty="0" err="1"/>
              <a:t>beim</a:t>
            </a:r>
            <a:r>
              <a:rPr lang="en-GB" dirty="0"/>
              <a:t> </a:t>
            </a:r>
            <a:r>
              <a:rPr lang="en-GB" dirty="0" err="1"/>
              <a:t>Suchen</a:t>
            </a:r>
            <a:r>
              <a:rPr lang="en-GB" dirty="0"/>
              <a:t> </a:t>
            </a:r>
            <a:r>
              <a:rPr lang="en-GB" dirty="0" err="1"/>
              <a:t>angezeigt</a:t>
            </a:r>
            <a:r>
              <a:rPr lang="en-GB" dirty="0"/>
              <a:t> </a:t>
            </a:r>
            <a:r>
              <a:rPr lang="en-GB" dirty="0" err="1"/>
              <a:t>wird</a:t>
            </a:r>
            <a:r>
              <a:rPr lang="en-GB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Values.yaml</a:t>
            </a:r>
            <a:r>
              <a:rPr lang="en-GB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 err="1"/>
              <a:t>Enthält</a:t>
            </a:r>
            <a:r>
              <a:rPr lang="en-GB" dirty="0"/>
              <a:t> </a:t>
            </a:r>
            <a:r>
              <a:rPr lang="en-GB" dirty="0" err="1"/>
              <a:t>Standardwerte</a:t>
            </a:r>
            <a:r>
              <a:rPr lang="en-GB" dirty="0"/>
              <a:t> des Charts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 err="1"/>
              <a:t>Können</a:t>
            </a:r>
            <a:r>
              <a:rPr lang="en-GB" dirty="0"/>
              <a:t> </a:t>
            </a:r>
            <a:r>
              <a:rPr lang="en-GB" dirty="0" err="1"/>
              <a:t>bei</a:t>
            </a:r>
            <a:r>
              <a:rPr lang="en-GB" dirty="0"/>
              <a:t> install/upgrade des Charts </a:t>
            </a:r>
            <a:r>
              <a:rPr lang="en-GB" dirty="0" err="1"/>
              <a:t>überschrieben</a:t>
            </a:r>
            <a:r>
              <a:rPr lang="en-GB" dirty="0"/>
              <a:t> warden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34865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Templates:</a:t>
            </a:r>
          </a:p>
          <a:p>
            <a:endParaRPr lang="de-DE" noProof="0" dirty="0"/>
          </a:p>
          <a:p>
            <a:pPr marL="171450" indent="-171450">
              <a:buFontTx/>
              <a:buChar char="-"/>
            </a:pPr>
            <a:r>
              <a:rPr lang="de-DE" noProof="0" dirty="0"/>
              <a:t>Kubernetes Ressourcen Definitionen als YAML</a:t>
            </a:r>
          </a:p>
          <a:p>
            <a:pPr marL="171450" indent="-171450">
              <a:buFontTx/>
              <a:buChar char="-"/>
            </a:pPr>
            <a:r>
              <a:rPr lang="de-DE" noProof="0" dirty="0"/>
              <a:t>configmap:</a:t>
            </a:r>
          </a:p>
          <a:p>
            <a:pPr marL="628650" lvl="1" indent="-171450">
              <a:buFontTx/>
              <a:buChar char="-"/>
            </a:pPr>
            <a:r>
              <a:rPr lang="de-DE" noProof="0" dirty="0"/>
              <a:t>Configs</a:t>
            </a:r>
          </a:p>
          <a:p>
            <a:pPr marL="628650" lvl="1" indent="-171450">
              <a:buFontTx/>
              <a:buChar char="-"/>
            </a:pPr>
            <a:r>
              <a:rPr lang="de-DE" noProof="0" dirty="0"/>
              <a:t>Können in andere k8s Ress. eingegangen werden/benutzt werden</a:t>
            </a:r>
          </a:p>
          <a:p>
            <a:pPr marL="171450" lvl="0" indent="-171450">
              <a:buFontTx/>
              <a:buChar char="-"/>
            </a:pPr>
            <a:r>
              <a:rPr lang="de-DE" noProof="0" dirty="0"/>
              <a:t>Deployment:</a:t>
            </a:r>
          </a:p>
          <a:p>
            <a:pPr marL="628650" lvl="1" indent="-171450">
              <a:buFontTx/>
              <a:buChar char="-"/>
            </a:pPr>
            <a:r>
              <a:rPr lang="de-DE" noProof="0" dirty="0"/>
              <a:t>K8s Deployment &amp; Pods Definitionen + Abhängigkeiten (Volumes)</a:t>
            </a:r>
          </a:p>
          <a:p>
            <a:pPr marL="171450" lvl="0" indent="-171450">
              <a:buFontTx/>
              <a:buChar char="-"/>
            </a:pPr>
            <a:r>
              <a:rPr lang="de-DE" noProof="0" dirty="0"/>
              <a:t>Service:</a:t>
            </a:r>
          </a:p>
          <a:p>
            <a:pPr marL="628650" lvl="1" indent="-171450">
              <a:buFontTx/>
              <a:buChar char="-"/>
            </a:pPr>
            <a:r>
              <a:rPr lang="de-DE" noProof="0" dirty="0"/>
              <a:t>K8s Ressource um Service </a:t>
            </a:r>
            <a:r>
              <a:rPr lang="de-DE" noProof="0" dirty="0" err="1"/>
              <a:t>Endpoint</a:t>
            </a:r>
            <a:r>
              <a:rPr lang="de-DE" noProof="0" dirty="0"/>
              <a:t> zu erstellen (Service in K8s)</a:t>
            </a:r>
          </a:p>
          <a:p>
            <a:pPr marL="628650" lvl="1" indent="-171450">
              <a:buFontTx/>
              <a:buChar char="-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26384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Architektur:</a:t>
            </a:r>
          </a:p>
          <a:p>
            <a:endParaRPr lang="de-DE" dirty="0"/>
          </a:p>
          <a:p>
            <a:r>
              <a:rPr lang="de-DE" dirty="0"/>
              <a:t>Helm Client:</a:t>
            </a:r>
          </a:p>
          <a:p>
            <a:pPr marL="171450" indent="-171450">
              <a:buFontTx/>
              <a:buChar char="-"/>
            </a:pPr>
            <a:r>
              <a:rPr lang="en-GB" dirty="0"/>
              <a:t>Charts </a:t>
            </a:r>
            <a:r>
              <a:rPr lang="en-GB" dirty="0" err="1"/>
              <a:t>erstellen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Helm Repos </a:t>
            </a:r>
            <a:r>
              <a:rPr lang="en-GB" dirty="0" err="1"/>
              <a:t>managen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Charts </a:t>
            </a:r>
            <a:r>
              <a:rPr lang="en-GB" dirty="0" err="1"/>
              <a:t>suchen</a:t>
            </a:r>
            <a:r>
              <a:rPr lang="en-GB" dirty="0"/>
              <a:t>, </a:t>
            </a:r>
            <a:r>
              <a:rPr lang="en-GB" dirty="0" err="1"/>
              <a:t>hochladen</a:t>
            </a:r>
            <a:r>
              <a:rPr lang="en-GB" dirty="0"/>
              <a:t>, </a:t>
            </a:r>
            <a:r>
              <a:rPr lang="en-GB" dirty="0" err="1"/>
              <a:t>runterladen</a:t>
            </a: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17091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dirty="0"/>
              <a:t>Helm Library:</a:t>
            </a:r>
          </a:p>
          <a:p>
            <a:endParaRPr lang="en-GB" sz="1200" dirty="0"/>
          </a:p>
          <a:p>
            <a:pPr marL="171450" indent="-171450">
              <a:buFontTx/>
              <a:buChar char="-"/>
            </a:pPr>
            <a:r>
              <a:rPr lang="en-GB" sz="1200" dirty="0" err="1"/>
              <a:t>Logik</a:t>
            </a:r>
            <a:r>
              <a:rPr lang="en-GB" sz="1200" dirty="0"/>
              <a:t> </a:t>
            </a:r>
            <a:r>
              <a:rPr lang="en-GB" sz="1200" dirty="0" err="1"/>
              <a:t>zur</a:t>
            </a:r>
            <a:r>
              <a:rPr lang="en-GB" sz="1200" dirty="0"/>
              <a:t> </a:t>
            </a:r>
            <a:r>
              <a:rPr lang="en-GB" sz="1200" dirty="0" err="1"/>
              <a:t>Ausführung</a:t>
            </a:r>
            <a:r>
              <a:rPr lang="en-GB" sz="1200" dirty="0"/>
              <a:t> </a:t>
            </a:r>
            <a:r>
              <a:rPr lang="en-GB" sz="1200" dirty="0" err="1"/>
              <a:t>aller</a:t>
            </a:r>
            <a:r>
              <a:rPr lang="en-GB" sz="1200" dirty="0"/>
              <a:t> Helm </a:t>
            </a:r>
            <a:r>
              <a:rPr lang="en-GB" sz="1200" dirty="0" err="1"/>
              <a:t>Operationen</a:t>
            </a:r>
            <a:endParaRPr lang="en-GB" sz="1200" dirty="0"/>
          </a:p>
          <a:p>
            <a:pPr marL="171450" indent="-171450">
              <a:buFontTx/>
              <a:buChar char="-"/>
            </a:pPr>
            <a:r>
              <a:rPr lang="en-GB" sz="1200" dirty="0" err="1"/>
              <a:t>Schnittstelle</a:t>
            </a:r>
            <a:r>
              <a:rPr lang="en-GB" sz="1200" dirty="0"/>
              <a:t> </a:t>
            </a:r>
            <a:r>
              <a:rPr lang="en-GB" sz="1200" dirty="0" err="1"/>
              <a:t>zur</a:t>
            </a:r>
            <a:r>
              <a:rPr lang="en-GB" sz="1200" dirty="0"/>
              <a:t> K8s API</a:t>
            </a:r>
          </a:p>
          <a:p>
            <a:pPr marL="171450" indent="-171450">
              <a:buFontTx/>
              <a:buChar char="-"/>
            </a:pPr>
            <a:r>
              <a:rPr lang="en-GB" sz="1200" dirty="0" err="1"/>
              <a:t>Teile</a:t>
            </a:r>
            <a:r>
              <a:rPr lang="en-GB" sz="1200" dirty="0"/>
              <a:t> </a:t>
            </a:r>
            <a:r>
              <a:rPr lang="en-GB" sz="1200" dirty="0" err="1"/>
              <a:t>zu</a:t>
            </a:r>
            <a:r>
              <a:rPr lang="en-GB" sz="1200" dirty="0"/>
              <a:t> Release </a:t>
            </a:r>
            <a:r>
              <a:rPr lang="en-GB" sz="1200" dirty="0" err="1"/>
              <a:t>zusammenfügen</a:t>
            </a:r>
            <a:endParaRPr lang="en-GB" sz="1200" dirty="0"/>
          </a:p>
          <a:p>
            <a:pPr marL="171450" indent="-171450">
              <a:buFontTx/>
              <a:buChar char="-"/>
            </a:pPr>
            <a:r>
              <a:rPr lang="en-GB" sz="1200" dirty="0"/>
              <a:t>Install / upgrade into K8s Cluster</a:t>
            </a:r>
          </a:p>
          <a:p>
            <a:pPr marL="171450" indent="-171450">
              <a:buFontTx/>
              <a:buChar char="-"/>
            </a:pPr>
            <a:r>
              <a:rPr lang="en-GB" sz="1200" dirty="0" err="1"/>
              <a:t>Stellt</a:t>
            </a:r>
            <a:r>
              <a:rPr lang="en-GB" sz="1200" dirty="0"/>
              <a:t> </a:t>
            </a:r>
            <a:r>
              <a:rPr lang="en-GB" sz="1200" err="1"/>
              <a:t>resultierende</a:t>
            </a:r>
            <a:r>
              <a:rPr lang="en-GB" sz="1200"/>
              <a:t> bjekte </a:t>
            </a:r>
            <a:r>
              <a:rPr lang="en-GB" sz="1200" dirty="0"/>
              <a:t>in k8s </a:t>
            </a:r>
            <a:r>
              <a:rPr lang="en-GB" sz="1200" dirty="0" err="1"/>
              <a:t>zur</a:t>
            </a:r>
            <a:r>
              <a:rPr lang="en-GB" sz="1200" dirty="0"/>
              <a:t> </a:t>
            </a:r>
            <a:r>
              <a:rPr lang="en-GB" sz="1200" dirty="0" err="1"/>
              <a:t>Verfügung</a:t>
            </a:r>
            <a:endParaRPr lang="en-GB" sz="1200" dirty="0"/>
          </a:p>
          <a:p>
            <a:pPr marL="171450" indent="-171450">
              <a:buFontTx/>
              <a:buChar char="-"/>
            </a:pPr>
            <a:endParaRPr lang="en-GB" sz="1200" dirty="0"/>
          </a:p>
          <a:p>
            <a:pPr marL="171450" indent="-171450">
              <a:buFontTx/>
              <a:buChar char="-"/>
            </a:pPr>
            <a:endParaRPr lang="en-GB" sz="1200" dirty="0"/>
          </a:p>
          <a:p>
            <a:pPr marL="171450" indent="-171450">
              <a:buFontTx/>
              <a:buChar char="-"/>
            </a:pPr>
            <a:endParaRPr lang="de-DE" sz="1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51585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16869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63142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dirty="0">
                <a:solidFill>
                  <a:srgbClr val="003882"/>
                </a:solidFill>
              </a:rPr>
              <a:t>Nach CI und CD Sortieren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35354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führende Open Source CI/CI Tool bzw. Automatisierungsserver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Multibranch Pipeline erklären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Nächste Folie nochmal zusammenfassend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Welche Vorteile durch Jenkinspipe</a:t>
            </a:r>
          </a:p>
          <a:p>
            <a:pPr marL="171450" indent="-171450">
              <a:buFontTx/>
              <a:buChar char="-"/>
            </a:pPr>
            <a:r>
              <a:rPr lang="de-DE" dirty="0"/>
              <a:t>Kann auch in </a:t>
            </a:r>
            <a:r>
              <a:rPr lang="de-DE" dirty="0" err="1"/>
              <a:t>Dockeragent</a:t>
            </a:r>
            <a:r>
              <a:rPr lang="de-DE" dirty="0"/>
              <a:t> laufen</a:t>
            </a:r>
          </a:p>
          <a:p>
            <a:pPr marL="171450" indent="-171450">
              <a:buFontTx/>
              <a:buChar char="-"/>
            </a:pPr>
            <a:r>
              <a:rPr lang="de-DE" dirty="0"/>
              <a:t>Minimale Pipeline zeigen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39216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0386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Wiederkehrende Prozesse in der Entwicklung von Microservices</a:t>
            </a:r>
          </a:p>
          <a:p>
            <a:pPr marL="171450" indent="-171450">
              <a:buFontTx/>
              <a:buChar char="-"/>
            </a:pPr>
            <a:r>
              <a:rPr lang="de-DE" dirty="0"/>
              <a:t>Kosten Zeit und Ressourcen</a:t>
            </a:r>
          </a:p>
          <a:p>
            <a:pPr marL="171450" indent="-171450">
              <a:buFontTx/>
              <a:buChar char="-"/>
            </a:pPr>
            <a:r>
              <a:rPr lang="de-DE" dirty="0"/>
              <a:t>Pipeline arbeitet Prozesse Schritt für Schritt ab</a:t>
            </a:r>
          </a:p>
          <a:p>
            <a:pPr marL="171450" indent="-171450">
              <a:buFontTx/>
              <a:buChar char="-"/>
            </a:pPr>
            <a:r>
              <a:rPr lang="de-DE" dirty="0"/>
              <a:t>Angestoßen durch Commit in Repository, Kompilieren, automatisierte Tests, Bauen von Containern (-&gt; siehe Docker), Deployment, Monitoring)</a:t>
            </a:r>
          </a:p>
          <a:p>
            <a:pPr marL="171450" indent="-171450">
              <a:buFontTx/>
              <a:buChar char="-"/>
            </a:pPr>
            <a:r>
              <a:rPr lang="de-DE" dirty="0"/>
              <a:t>Lässt sich unterteilen in CI/CD</a:t>
            </a:r>
          </a:p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20269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Um innerhalb der Pipeline Docker zu nutzen: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docker.sock des Hosts in Container des Agenten kopieren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docker.sock greift auf API von Docker auf Host zu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so ist Docker Agent nutzbar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Pipeline besteht aus Stages, Stages bestehen aus Schritten 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Schritte sind Kommandos, die in Agent ausgeführt werden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5240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Semantic Versioning ist Regelsatz zur Versionierung einer API</a:t>
            </a:r>
          </a:p>
          <a:p>
            <a:pPr marL="171450" indent="-171450">
              <a:buFontTx/>
              <a:buChar char="-"/>
            </a:pPr>
            <a:r>
              <a:rPr lang="de-DE" dirty="0"/>
              <a:t>Setzt sich aus MAJOR MINOR und PATCH zusammen</a:t>
            </a:r>
          </a:p>
          <a:p>
            <a:pPr marL="171450" indent="-171450">
              <a:buFontTx/>
              <a:buChar char="-"/>
            </a:pPr>
            <a:r>
              <a:rPr lang="de-DE" dirty="0"/>
              <a:t>Major, wenn Änderungen an API, die nicht kompatibel mit letzten Versionen ist</a:t>
            </a:r>
          </a:p>
          <a:p>
            <a:pPr marL="171450" indent="-171450">
              <a:buFontTx/>
              <a:buChar char="-"/>
            </a:pPr>
            <a:r>
              <a:rPr lang="de-DE" dirty="0"/>
              <a:t>Minor, wenn Funktionalitäten hinzugefügt, die rückwärtskompatibel sind</a:t>
            </a:r>
          </a:p>
          <a:p>
            <a:pPr marL="171450" indent="-171450">
              <a:buFontTx/>
              <a:buChar char="-"/>
            </a:pPr>
            <a:r>
              <a:rPr lang="de-DE" dirty="0"/>
              <a:t>Patch, wenn rückwärtskompatible Bug Fixes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Reicht nicht für eindeutige </a:t>
            </a:r>
            <a:r>
              <a:rPr lang="de-DE" dirty="0" err="1"/>
              <a:t>Identif</a:t>
            </a:r>
            <a:r>
              <a:rPr lang="de-DE" dirty="0"/>
              <a:t>. der Artefakte einer Multibranch Pipeline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Dazu</a:t>
            </a:r>
            <a:r>
              <a:rPr lang="en-GB" dirty="0"/>
              <a:t> </a:t>
            </a:r>
            <a:r>
              <a:rPr lang="en-GB" dirty="0" err="1"/>
              <a:t>Konzept</a:t>
            </a:r>
            <a:r>
              <a:rPr lang="en-GB" dirty="0"/>
              <a:t> </a:t>
            </a:r>
            <a:r>
              <a:rPr lang="en-GB" dirty="0" err="1"/>
              <a:t>entwickelt</a:t>
            </a:r>
            <a:r>
              <a:rPr lang="en-GB" dirty="0"/>
              <a:t> -&gt; </a:t>
            </a:r>
            <a:r>
              <a:rPr lang="en-GB" dirty="0" err="1"/>
              <a:t>siehe</a:t>
            </a:r>
            <a:r>
              <a:rPr lang="en-GB" dirty="0"/>
              <a:t> </a:t>
            </a:r>
            <a:r>
              <a:rPr lang="en-GB" dirty="0" err="1"/>
              <a:t>Tabelle</a:t>
            </a:r>
            <a:r>
              <a:rPr lang="en-GB" dirty="0"/>
              <a:t> + </a:t>
            </a:r>
            <a:r>
              <a:rPr lang="en-GB" dirty="0" err="1"/>
              <a:t>erklären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Tool </a:t>
            </a:r>
            <a:r>
              <a:rPr lang="en-GB" dirty="0" err="1"/>
              <a:t>für</a:t>
            </a:r>
            <a:r>
              <a:rPr lang="en-GB" dirty="0"/>
              <a:t> SemVer -&gt; semantic-release</a:t>
            </a:r>
          </a:p>
          <a:p>
            <a:pPr marL="171450" indent="-171450">
              <a:buFontTx/>
              <a:buChar char="-"/>
            </a:pPr>
            <a:r>
              <a:rPr lang="en-GB" dirty="0"/>
              <a:t>Auf Conventional Commits </a:t>
            </a:r>
            <a:r>
              <a:rPr lang="en-GB" dirty="0" err="1"/>
              <a:t>eingehen</a:t>
            </a:r>
            <a:r>
              <a:rPr lang="en-GB" dirty="0"/>
              <a:t> -&gt; in </a:t>
            </a:r>
            <a:r>
              <a:rPr lang="en-GB" dirty="0" err="1"/>
              <a:t>Folien</a:t>
            </a:r>
            <a:r>
              <a:rPr lang="en-GB" dirty="0"/>
              <a:t> </a:t>
            </a:r>
            <a:r>
              <a:rPr lang="en-GB" dirty="0" err="1"/>
              <a:t>aufnehmen</a:t>
            </a: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Wie </a:t>
            </a:r>
            <a:r>
              <a:rPr lang="en-GB" dirty="0" err="1"/>
              <a:t>kriegt</a:t>
            </a:r>
            <a:r>
              <a:rPr lang="en-GB" dirty="0"/>
              <a:t> man dieses </a:t>
            </a:r>
            <a:r>
              <a:rPr lang="en-GB" dirty="0" err="1"/>
              <a:t>Konzept</a:t>
            </a:r>
            <a:r>
              <a:rPr lang="en-GB" dirty="0"/>
              <a:t> in die Pipeline?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Groovy </a:t>
            </a:r>
            <a:r>
              <a:rPr lang="en-GB" dirty="0" err="1"/>
              <a:t>Methoden</a:t>
            </a:r>
            <a:r>
              <a:rPr lang="en-GB" dirty="0"/>
              <a:t> </a:t>
            </a:r>
            <a:r>
              <a:rPr lang="en-GB" dirty="0" err="1"/>
              <a:t>innerhalb</a:t>
            </a:r>
            <a:r>
              <a:rPr lang="en-GB" dirty="0"/>
              <a:t> der Pipeline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Semantic Release</a:t>
            </a:r>
          </a:p>
          <a:p>
            <a:pPr marL="457200" lvl="1" indent="0">
              <a:buFontTx/>
              <a:buNone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83775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035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pitchFamily="34" charset="-128"/>
            </a:endParaRPr>
          </a:p>
        </p:txBody>
      </p:sp>
      <p:sp>
        <p:nvSpPr>
          <p:cNvPr id="100356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8169783-4A6D-42D8-A612-0BEEC20217DE}" type="slidenum">
              <a:rPr lang="de-DE" smtClean="0">
                <a:cs typeface="Arial" charset="0"/>
              </a:rPr>
              <a:pPr/>
              <a:t>45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6983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59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96260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138A658-E782-4271-A8F3-F31E0F303D7B}" type="slidenum">
              <a:rPr lang="de-DE" smtClean="0">
                <a:cs typeface="Arial" charset="0"/>
              </a:rPr>
              <a:pPr/>
              <a:t>46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234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Bekannteste Containertechnologie</a:t>
            </a:r>
          </a:p>
          <a:p>
            <a:pPr marL="171450" indent="-171450">
              <a:buFontTx/>
              <a:buChar char="-"/>
            </a:pPr>
            <a:r>
              <a:rPr lang="de-DE" dirty="0"/>
              <a:t>Verpacken von Software mit allen Abhängigkeiten</a:t>
            </a:r>
          </a:p>
          <a:p>
            <a:pPr marL="171450" indent="-171450">
              <a:buFontTx/>
              <a:buChar char="-"/>
            </a:pPr>
            <a:r>
              <a:rPr lang="de-DE" dirty="0"/>
              <a:t>laufen unabhängig von Prozessen anderen Prozessen</a:t>
            </a:r>
          </a:p>
          <a:p>
            <a:pPr marL="171450" indent="-171450">
              <a:buFontTx/>
              <a:buChar char="-"/>
            </a:pPr>
            <a:r>
              <a:rPr lang="de-DE" dirty="0"/>
              <a:t>Container = Standardeinheit von Softwarepaketen</a:t>
            </a:r>
          </a:p>
          <a:p>
            <a:pPr marL="171450" indent="-171450">
              <a:buFontTx/>
              <a:buChar char="-"/>
            </a:pPr>
            <a:r>
              <a:rPr lang="de-DE" dirty="0"/>
              <a:t>Beinhaltet Software, Libraries, Abhängigkeiten, Konfigurationen</a:t>
            </a:r>
          </a:p>
          <a:p>
            <a:pPr marL="171450" indent="-171450">
              <a:buFontTx/>
              <a:buChar char="-"/>
            </a:pPr>
            <a:r>
              <a:rPr lang="de-DE" dirty="0"/>
              <a:t>kann ausgeliefert werden (verschifft) (Docker = Hafenarbeiter -&gt; Aufgabe ist Container verpacken und verschiffen)</a:t>
            </a:r>
          </a:p>
          <a:p>
            <a:pPr marL="171450" indent="-171450">
              <a:buFontTx/>
              <a:buChar char="-"/>
            </a:pPr>
            <a:r>
              <a:rPr lang="de-DE" dirty="0"/>
              <a:t>VM </a:t>
            </a:r>
            <a:r>
              <a:rPr lang="de-DE" dirty="0" err="1"/>
              <a:t>vs</a:t>
            </a:r>
            <a:r>
              <a:rPr lang="de-DE" dirty="0"/>
              <a:t> Docker -&gt; Docker seit 2</a:t>
            </a:r>
            <a:r>
              <a:rPr lang="en-GB" dirty="0"/>
              <a:t>013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935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Grafik erklären:</a:t>
            </a:r>
          </a:p>
          <a:p>
            <a:pPr marL="171450" indent="-171450">
              <a:buFontTx/>
              <a:buChar char="-"/>
            </a:pPr>
            <a:r>
              <a:rPr lang="de-DE" dirty="0"/>
              <a:t>VM braucht Abstraktionsschicht um Gast OS auf Host OS laufen zu lassen</a:t>
            </a:r>
          </a:p>
          <a:p>
            <a:pPr marL="171450" indent="-171450">
              <a:buFontTx/>
              <a:buChar char="-"/>
            </a:pPr>
            <a:r>
              <a:rPr lang="de-DE" dirty="0"/>
              <a:t>Container braucht kein Gast OS, teilt sich den Kernel mit Host und anderen Containern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Heißt aber auch das Kernel Architektur gleich sein muss (ARM Linux -&gt; ARM Linux, x86 Linux und Windows Host -&gt; x86 Linux Container)</a:t>
            </a:r>
          </a:p>
          <a:p>
            <a:pPr marL="171450" indent="-171450">
              <a:buFontTx/>
              <a:buChar char="-"/>
            </a:pPr>
            <a:r>
              <a:rPr lang="de-DE" dirty="0"/>
              <a:t>Container muss nur </a:t>
            </a:r>
            <a:r>
              <a:rPr lang="de-DE" dirty="0" err="1"/>
              <a:t>Binaries</a:t>
            </a:r>
            <a:r>
              <a:rPr lang="de-DE" dirty="0"/>
              <a:t> und Bibliotheken selbst halten -&gt; nur absolut notwendiges -&gt; sehr leichtgewichtig</a:t>
            </a:r>
          </a:p>
          <a:p>
            <a:pPr marL="171450" indent="-171450">
              <a:buFontTx/>
              <a:buChar char="-"/>
            </a:pPr>
            <a:r>
              <a:rPr lang="de-DE" dirty="0"/>
              <a:t>Container können Imagefiles teilen 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Beispiel: 2 Container in denen Java Apps laufen -&gt; wenn gleiches Basisimage, können beide Container das gleiche Basisimage benutzen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Start und </a:t>
            </a:r>
            <a:r>
              <a:rPr lang="de-DE" dirty="0" err="1"/>
              <a:t>Stopzeiten</a:t>
            </a:r>
            <a:r>
              <a:rPr lang="de-DE" dirty="0"/>
              <a:t> (</a:t>
            </a:r>
            <a:r>
              <a:rPr lang="de-DE" dirty="0" err="1"/>
              <a:t>evtl</a:t>
            </a:r>
            <a:r>
              <a:rPr lang="de-DE" dirty="0"/>
              <a:t> vorführen eines Containerstarts)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5659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9093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Um Container zu erstellen -&gt; </a:t>
            </a:r>
            <a:r>
              <a:rPr lang="de-DE" dirty="0" err="1"/>
              <a:t>Dockerfile</a:t>
            </a:r>
            <a:r>
              <a:rPr lang="de-DE" dirty="0"/>
              <a:t> definieren</a:t>
            </a:r>
          </a:p>
          <a:p>
            <a:pPr marL="171450" indent="-171450">
              <a:buFontTx/>
              <a:buChar char="-"/>
            </a:pPr>
            <a:r>
              <a:rPr lang="de-DE" dirty="0"/>
              <a:t>Dockerfile = einfache Textdatei mit Schritten als Anweisung für Docker („Hafenarbeiter“)</a:t>
            </a:r>
          </a:p>
          <a:p>
            <a:pPr marL="171450" indent="-171450">
              <a:buFontTx/>
              <a:buChar char="-"/>
            </a:pPr>
            <a:r>
              <a:rPr lang="de-DE" dirty="0"/>
              <a:t>Legen fest welches Basisimage, welche Schritte zur </a:t>
            </a:r>
            <a:r>
              <a:rPr lang="de-DE" dirty="0" err="1"/>
              <a:t>Vorbeitung</a:t>
            </a:r>
            <a:r>
              <a:rPr lang="de-DE" dirty="0"/>
              <a:t>, welche Aufgaben (Microservice Ansatz -&gt; 1 Service = 1 Aufgabe)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Dockerfile</a:t>
            </a:r>
            <a:r>
              <a:rPr lang="de-DE" dirty="0"/>
              <a:t> erklären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Bauen</a:t>
            </a:r>
            <a:r>
              <a:rPr lang="en-GB" dirty="0"/>
              <a:t> des Container Images -&gt; Layer </a:t>
            </a:r>
            <a:r>
              <a:rPr lang="en-GB" dirty="0" err="1"/>
              <a:t>für</a:t>
            </a:r>
            <a:r>
              <a:rPr lang="en-GB" dirty="0"/>
              <a:t> Layer </a:t>
            </a:r>
          </a:p>
          <a:p>
            <a:pPr marL="171450" indent="-171450">
              <a:buFontTx/>
              <a:buChar char="-"/>
            </a:pPr>
            <a:r>
              <a:rPr lang="en-GB" dirty="0"/>
              <a:t>Layer 1 </a:t>
            </a:r>
            <a:r>
              <a:rPr lang="en-GB" dirty="0" err="1"/>
              <a:t>wird</a:t>
            </a:r>
            <a:r>
              <a:rPr lang="en-GB" dirty="0"/>
              <a:t> </a:t>
            </a:r>
            <a:r>
              <a:rPr lang="en-GB" dirty="0" err="1"/>
              <a:t>gebaut</a:t>
            </a:r>
            <a:r>
              <a:rPr lang="en-GB" dirty="0"/>
              <a:t> -&gt; </a:t>
            </a:r>
            <a:r>
              <a:rPr lang="en-GB" dirty="0" err="1"/>
              <a:t>abgespeichert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Image</a:t>
            </a:r>
          </a:p>
          <a:p>
            <a:pPr marL="171450" indent="-171450">
              <a:buFontTx/>
              <a:buChar char="-"/>
            </a:pPr>
            <a:r>
              <a:rPr lang="en-GB" dirty="0"/>
              <a:t>Layer 2 </a:t>
            </a:r>
            <a:r>
              <a:rPr lang="en-GB" dirty="0" err="1"/>
              <a:t>wird</a:t>
            </a:r>
            <a:r>
              <a:rPr lang="en-GB" dirty="0"/>
              <a:t> </a:t>
            </a:r>
            <a:r>
              <a:rPr lang="en-GB" dirty="0" err="1"/>
              <a:t>bei</a:t>
            </a:r>
            <a:r>
              <a:rPr lang="en-GB" dirty="0"/>
              <a:t> </a:t>
            </a:r>
            <a:r>
              <a:rPr lang="en-GB" dirty="0" err="1"/>
              <a:t>Erfolg</a:t>
            </a:r>
            <a:r>
              <a:rPr lang="en-GB" dirty="0"/>
              <a:t> an Image </a:t>
            </a:r>
            <a:r>
              <a:rPr lang="en-GB" dirty="0" err="1"/>
              <a:t>angehangen</a:t>
            </a:r>
            <a:r>
              <a:rPr lang="en-GB" dirty="0"/>
              <a:t> </a:t>
            </a:r>
            <a:r>
              <a:rPr lang="en-GB" dirty="0" err="1"/>
              <a:t>usw</a:t>
            </a:r>
            <a:r>
              <a:rPr lang="en-GB" dirty="0"/>
              <a:t>.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Fehler</a:t>
            </a:r>
            <a:r>
              <a:rPr lang="en-GB" dirty="0"/>
              <a:t> </a:t>
            </a:r>
            <a:r>
              <a:rPr lang="en-GB" dirty="0" err="1"/>
              <a:t>bedeutet</a:t>
            </a:r>
            <a:r>
              <a:rPr lang="en-GB" dirty="0"/>
              <a:t> </a:t>
            </a:r>
            <a:r>
              <a:rPr lang="en-GB" dirty="0" err="1"/>
              <a:t>nicht</a:t>
            </a:r>
            <a:r>
              <a:rPr lang="en-GB" dirty="0"/>
              <a:t> neu </a:t>
            </a:r>
            <a:r>
              <a:rPr lang="en-GB" dirty="0" err="1"/>
              <a:t>bauen</a:t>
            </a:r>
            <a:r>
              <a:rPr lang="en-GB" dirty="0"/>
              <a:t> </a:t>
            </a:r>
            <a:r>
              <a:rPr lang="en-GB" dirty="0" err="1"/>
              <a:t>aller</a:t>
            </a:r>
            <a:r>
              <a:rPr lang="en-GB" dirty="0"/>
              <a:t> Layer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Letztes</a:t>
            </a:r>
            <a:r>
              <a:rPr lang="en-GB" dirty="0"/>
              <a:t> Image </a:t>
            </a:r>
            <a:r>
              <a:rPr lang="en-GB" dirty="0" err="1"/>
              <a:t>wird</a:t>
            </a:r>
            <a:r>
              <a:rPr lang="en-GB" dirty="0"/>
              <a:t> </a:t>
            </a:r>
            <a:r>
              <a:rPr lang="en-GB" dirty="0" err="1"/>
              <a:t>genommen</a:t>
            </a:r>
            <a:r>
              <a:rPr lang="en-GB" dirty="0"/>
              <a:t> -&gt; </a:t>
            </a:r>
            <a:r>
              <a:rPr lang="en-GB" dirty="0" err="1"/>
              <a:t>neues</a:t>
            </a:r>
            <a:r>
              <a:rPr lang="en-GB" dirty="0"/>
              <a:t> Layer </a:t>
            </a:r>
            <a:r>
              <a:rPr lang="en-GB" dirty="0" err="1"/>
              <a:t>darauf</a:t>
            </a:r>
            <a:r>
              <a:rPr lang="en-GB" dirty="0"/>
              <a:t> </a:t>
            </a:r>
            <a:r>
              <a:rPr lang="en-GB" dirty="0" err="1"/>
              <a:t>gebaut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Ohne</a:t>
            </a:r>
            <a:r>
              <a:rPr lang="en-GB" dirty="0"/>
              <a:t> </a:t>
            </a:r>
            <a:r>
              <a:rPr lang="en-GB" dirty="0" err="1"/>
              <a:t>Entrypoint</a:t>
            </a:r>
            <a:r>
              <a:rPr lang="en-GB" dirty="0"/>
              <a:t> und command -&gt; Container </a:t>
            </a:r>
            <a:r>
              <a:rPr lang="en-GB" dirty="0" err="1"/>
              <a:t>wird</a:t>
            </a:r>
            <a:r>
              <a:rPr lang="en-GB" dirty="0"/>
              <a:t> </a:t>
            </a:r>
            <a:r>
              <a:rPr lang="en-GB" dirty="0" err="1"/>
              <a:t>nach</a:t>
            </a:r>
            <a:r>
              <a:rPr lang="en-GB" dirty="0"/>
              <a:t> </a:t>
            </a:r>
            <a:r>
              <a:rPr lang="en-GB" dirty="0" err="1"/>
              <a:t>abarbeitung</a:t>
            </a:r>
            <a:r>
              <a:rPr lang="en-GB" dirty="0"/>
              <a:t> der </a:t>
            </a:r>
            <a:r>
              <a:rPr lang="en-GB" dirty="0" err="1"/>
              <a:t>aufgaben</a:t>
            </a:r>
            <a:r>
              <a:rPr lang="en-GB" dirty="0"/>
              <a:t> </a:t>
            </a:r>
            <a:r>
              <a:rPr lang="en-GB" dirty="0" err="1"/>
              <a:t>sofort</a:t>
            </a:r>
            <a:r>
              <a:rPr lang="en-GB" dirty="0"/>
              <a:t> </a:t>
            </a:r>
            <a:r>
              <a:rPr lang="en-GB" dirty="0" err="1"/>
              <a:t>beendet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825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9815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Canvas mit Schrift 18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51520" y="988006"/>
            <a:ext cx="8640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5" name="Textplatzhalter 2"/>
          <p:cNvSpPr>
            <a:spLocks noGrp="1"/>
          </p:cNvSpPr>
          <p:nvPr>
            <p:ph idx="1"/>
          </p:nvPr>
        </p:nvSpPr>
        <p:spPr bwMode="auto">
          <a:xfrm>
            <a:off x="395478" y="1131570"/>
            <a:ext cx="8353044" cy="36004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lnSpc>
                <a:spcPts val="1800"/>
              </a:lnSpc>
              <a:spcAft>
                <a:spcPts val="500"/>
              </a:spcAft>
              <a:defRPr sz="1800"/>
            </a:lvl1pPr>
            <a:lvl2pPr>
              <a:lnSpc>
                <a:spcPts val="1800"/>
              </a:lnSpc>
              <a:spcAft>
                <a:spcPts val="500"/>
              </a:spcAft>
              <a:defRPr sz="1800"/>
            </a:lvl2pPr>
            <a:lvl3pPr>
              <a:lnSpc>
                <a:spcPts val="1800"/>
              </a:lnSpc>
              <a:spcAft>
                <a:spcPts val="500"/>
              </a:spcAft>
              <a:defRPr sz="1800"/>
            </a:lvl3pPr>
            <a:lvl4pPr>
              <a:lnSpc>
                <a:spcPts val="1800"/>
              </a:lnSpc>
              <a:spcAft>
                <a:spcPts val="500"/>
              </a:spcAft>
              <a:defRPr sz="1800"/>
            </a:lvl4pPr>
            <a:lvl5pPr>
              <a:lnSpc>
                <a:spcPts val="1800"/>
              </a:lnSpc>
              <a:spcAft>
                <a:spcPts val="500"/>
              </a:spcAft>
              <a:defRPr sz="1600"/>
            </a:lvl5pPr>
            <a:lvl6pPr>
              <a:lnSpc>
                <a:spcPts val="1800"/>
              </a:lnSpc>
              <a:spcAft>
                <a:spcPts val="500"/>
              </a:spcAft>
              <a:defRPr/>
            </a:lvl6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ks 1/2 Canvas mit Schrift 16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251520" y="987574"/>
            <a:ext cx="4176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7"/>
          </p:nvPr>
        </p:nvSpPr>
        <p:spPr>
          <a:xfrm>
            <a:off x="4716018" y="987552"/>
            <a:ext cx="4176522" cy="3889248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395478" y="1131570"/>
            <a:ext cx="3888486" cy="360045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ks 1/2 Canvas mit Schrift 14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251520" y="987574"/>
            <a:ext cx="4176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7"/>
          </p:nvPr>
        </p:nvSpPr>
        <p:spPr>
          <a:xfrm>
            <a:off x="4716018" y="987552"/>
            <a:ext cx="4176522" cy="3889248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395478" y="1131570"/>
            <a:ext cx="3888486" cy="36004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spcAft>
                <a:spcPts val="0"/>
              </a:spcAft>
              <a:defRPr sz="1400"/>
            </a:lvl1pPr>
            <a:lvl2pPr>
              <a:spcAft>
                <a:spcPts val="0"/>
              </a:spcAft>
              <a:defRPr sz="14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400"/>
            </a:lvl4pPr>
            <a:lvl5pPr>
              <a:spcAft>
                <a:spcPts val="0"/>
              </a:spcAft>
              <a:defRPr sz="1200"/>
            </a:lvl5pPr>
            <a:lvl6pPr>
              <a:spcAft>
                <a:spcPts val="0"/>
              </a:spcAft>
              <a:defRPr sz="1300"/>
            </a:lvl6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hts 1/2 Canvas mit Schrift 18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4716016" y="987574"/>
            <a:ext cx="4176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7"/>
          </p:nvPr>
        </p:nvSpPr>
        <p:spPr>
          <a:xfrm>
            <a:off x="251520" y="987552"/>
            <a:ext cx="4176522" cy="3889248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4860032" y="1131570"/>
            <a:ext cx="3888486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800" b="1" kern="1200" noProof="0" dirty="0" smtClean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8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800" b="1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8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</a:lstStyle>
          <a:p>
            <a:pPr lvl="0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Mastertextformat bearbeiten</a:t>
            </a:r>
          </a:p>
          <a:p>
            <a:pPr lvl="1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Zweite Ebene</a:t>
            </a:r>
          </a:p>
          <a:p>
            <a:pPr lvl="2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Dritte Ebene</a:t>
            </a:r>
          </a:p>
          <a:p>
            <a:pPr lvl="3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Vierte Ebene</a:t>
            </a:r>
          </a:p>
          <a:p>
            <a:pPr lvl="4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hts 1/2 Canvas mit Schrift 16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4716016" y="987574"/>
            <a:ext cx="4176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7"/>
          </p:nvPr>
        </p:nvSpPr>
        <p:spPr>
          <a:xfrm>
            <a:off x="251520" y="987552"/>
            <a:ext cx="4176522" cy="3889248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4860032" y="1131570"/>
            <a:ext cx="3888486" cy="360045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hts 1/2 Canvas mit Schrift 14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4716016" y="987574"/>
            <a:ext cx="4176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7"/>
          </p:nvPr>
        </p:nvSpPr>
        <p:spPr>
          <a:xfrm>
            <a:off x="251520" y="987552"/>
            <a:ext cx="4176522" cy="3889248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4860032" y="1131570"/>
            <a:ext cx="3888486" cy="36004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spcAft>
                <a:spcPts val="0"/>
              </a:spcAft>
              <a:defRPr sz="1400"/>
            </a:lvl1pPr>
            <a:lvl2pPr>
              <a:spcAft>
                <a:spcPts val="0"/>
              </a:spcAft>
              <a:defRPr sz="14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400"/>
            </a:lvl4pPr>
            <a:lvl5pPr>
              <a:spcAft>
                <a:spcPts val="0"/>
              </a:spcAft>
              <a:defRPr sz="1200"/>
            </a:lvl5pPr>
            <a:lvl6pPr>
              <a:spcAft>
                <a:spcPts val="0"/>
              </a:spcAft>
              <a:defRPr sz="1300"/>
            </a:lvl6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ks 2/3 Canvas mit Schrift 18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251520" y="987574"/>
            <a:ext cx="5760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7"/>
          </p:nvPr>
        </p:nvSpPr>
        <p:spPr>
          <a:xfrm>
            <a:off x="6300216" y="987552"/>
            <a:ext cx="2592324" cy="3889248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395478" y="1131570"/>
            <a:ext cx="5472684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  <a:defRPr lang="de-DE" sz="1800" b="1" kern="1200" noProof="0" dirty="0" smtClean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  <a:defRPr lang="de-DE" sz="18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  <a:defRPr lang="de-DE" sz="1800" b="1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  <a:defRPr lang="de-DE" sz="18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  <a:defRPr lang="de-DE" sz="1600" kern="1200" noProof="0" dirty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ks 2/3 Canvas mit Schrift 16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251520" y="987574"/>
            <a:ext cx="5760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7"/>
          </p:nvPr>
        </p:nvSpPr>
        <p:spPr>
          <a:xfrm>
            <a:off x="6300216" y="987552"/>
            <a:ext cx="2592324" cy="3889248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395478" y="1131570"/>
            <a:ext cx="5472684" cy="360045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ks 2/3 Canvas mit Schrift 14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251520" y="987574"/>
            <a:ext cx="5760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7"/>
          </p:nvPr>
        </p:nvSpPr>
        <p:spPr>
          <a:xfrm>
            <a:off x="6300216" y="987552"/>
            <a:ext cx="2592324" cy="3889248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395478" y="1131570"/>
            <a:ext cx="5472684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defRPr lang="de-DE" sz="1400" b="1" kern="1200" noProof="0" dirty="0" smtClean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defRPr lang="de-DE" sz="14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defRPr lang="de-DE" sz="1400" b="1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defRPr lang="de-DE" sz="14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defRPr lang="de-DE" sz="1200" kern="1200" noProof="0" dirty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</a:lstStyle>
          <a:p>
            <a:pPr lvl="0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buSzPct val="100000"/>
            </a:pPr>
            <a:r>
              <a:rPr lang="de-DE" noProof="0"/>
              <a:t>Mastertextformat bearbeiten</a:t>
            </a:r>
          </a:p>
          <a:p>
            <a:pPr lvl="1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buSzPct val="100000"/>
            </a:pPr>
            <a:r>
              <a:rPr lang="de-DE" noProof="0"/>
              <a:t>Zweite Ebene</a:t>
            </a:r>
          </a:p>
          <a:p>
            <a:pPr lvl="2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buSzPct val="100000"/>
            </a:pPr>
            <a:r>
              <a:rPr lang="de-DE" noProof="0"/>
              <a:t>Dritte Ebene</a:t>
            </a:r>
          </a:p>
          <a:p>
            <a:pPr lvl="3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buSzPct val="100000"/>
            </a:pPr>
            <a:r>
              <a:rPr lang="de-DE" noProof="0"/>
              <a:t>Vierte Ebene</a:t>
            </a:r>
          </a:p>
          <a:p>
            <a:pPr lvl="4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buSzPct val="100000"/>
            </a:pPr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hts 2/3 Canvas mit Schrift 18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3131840" y="987574"/>
            <a:ext cx="5760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7"/>
          </p:nvPr>
        </p:nvSpPr>
        <p:spPr>
          <a:xfrm>
            <a:off x="251520" y="987552"/>
            <a:ext cx="2592324" cy="3889248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3275780" y="1131570"/>
            <a:ext cx="5472684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  <a:defRPr lang="de-DE" sz="1800" b="1" kern="1200" noProof="0" dirty="0" smtClean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  <a:defRPr lang="de-DE" sz="18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  <a:defRPr lang="de-DE" sz="1800" b="1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  <a:defRPr lang="de-DE" sz="18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  <a:defRPr lang="de-DE" sz="1600" kern="1200" noProof="0" dirty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hts 2/3 Canvas mit Schrift 16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3131840" y="987574"/>
            <a:ext cx="5760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7"/>
          </p:nvPr>
        </p:nvSpPr>
        <p:spPr>
          <a:xfrm>
            <a:off x="251520" y="987552"/>
            <a:ext cx="2592324" cy="3889248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3275856" y="1131570"/>
            <a:ext cx="5472684" cy="360045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Canvas mit Schrift 16p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51520" y="987574"/>
            <a:ext cx="8640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5" name="Textplatzhalter 2"/>
          <p:cNvSpPr>
            <a:spLocks noGrp="1"/>
          </p:cNvSpPr>
          <p:nvPr>
            <p:ph idx="1"/>
          </p:nvPr>
        </p:nvSpPr>
        <p:spPr bwMode="auto">
          <a:xfrm>
            <a:off x="395478" y="1131570"/>
            <a:ext cx="8353044" cy="36004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lnSpc>
                <a:spcPts val="1800"/>
              </a:lnSpc>
              <a:spcAft>
                <a:spcPts val="500"/>
              </a:spcAft>
              <a:defRPr/>
            </a:lvl1pPr>
            <a:lvl2pPr>
              <a:lnSpc>
                <a:spcPts val="1800"/>
              </a:lnSpc>
              <a:spcAft>
                <a:spcPts val="500"/>
              </a:spcAft>
              <a:defRPr/>
            </a:lvl2pPr>
            <a:lvl3pPr>
              <a:lnSpc>
                <a:spcPts val="1800"/>
              </a:lnSpc>
              <a:spcAft>
                <a:spcPts val="500"/>
              </a:spcAft>
              <a:defRPr/>
            </a:lvl3pPr>
            <a:lvl4pPr>
              <a:lnSpc>
                <a:spcPts val="1800"/>
              </a:lnSpc>
              <a:spcAft>
                <a:spcPts val="500"/>
              </a:spcAft>
              <a:defRPr/>
            </a:lvl4pPr>
            <a:lvl5pPr>
              <a:lnSpc>
                <a:spcPts val="1800"/>
              </a:lnSpc>
              <a:spcAft>
                <a:spcPts val="500"/>
              </a:spcAft>
              <a:defRPr/>
            </a:lvl5pPr>
            <a:lvl6pPr>
              <a:lnSpc>
                <a:spcPts val="1800"/>
              </a:lnSpc>
              <a:spcAft>
                <a:spcPts val="500"/>
              </a:spcAft>
              <a:defRPr/>
            </a:lvl6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hts 2/3 Canvas mit Schrift 14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3131840" y="987574"/>
            <a:ext cx="5760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7"/>
          </p:nvPr>
        </p:nvSpPr>
        <p:spPr>
          <a:xfrm>
            <a:off x="251520" y="987552"/>
            <a:ext cx="2592324" cy="3889248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3275856" y="1131570"/>
            <a:ext cx="5472684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defRPr lang="de-DE" sz="1400" b="1" kern="1200" noProof="0" dirty="0" smtClean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defRPr lang="de-DE" sz="14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defRPr lang="de-DE" sz="1400" b="1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defRPr lang="de-DE" sz="14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defRPr lang="de-DE" sz="1200" kern="1200" noProof="0" dirty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</a:lstStyle>
          <a:p>
            <a:pPr lvl="0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buSzPct val="100000"/>
            </a:pPr>
            <a:r>
              <a:rPr lang="de-DE" noProof="0"/>
              <a:t>Mastertextformat bearbeiten</a:t>
            </a:r>
          </a:p>
          <a:p>
            <a:pPr lvl="1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buSzPct val="100000"/>
            </a:pPr>
            <a:r>
              <a:rPr lang="de-DE" noProof="0"/>
              <a:t>Zweite Ebene</a:t>
            </a:r>
          </a:p>
          <a:p>
            <a:pPr lvl="2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buSzPct val="100000"/>
            </a:pPr>
            <a:r>
              <a:rPr lang="de-DE" noProof="0"/>
              <a:t>Dritte Ebene</a:t>
            </a:r>
          </a:p>
          <a:p>
            <a:pPr lvl="3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buSzPct val="100000"/>
            </a:pPr>
            <a:r>
              <a:rPr lang="de-DE" noProof="0"/>
              <a:t>Vierte Ebene</a:t>
            </a:r>
          </a:p>
          <a:p>
            <a:pPr lvl="4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buSzPct val="100000"/>
            </a:pPr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1/3 Fond mit Schrift 16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250825" y="987574"/>
            <a:ext cx="2772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FFFFFF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3186113" y="987574"/>
            <a:ext cx="2771775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119813" y="987574"/>
            <a:ext cx="2773362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395477" y="3435858"/>
            <a:ext cx="2447711" cy="129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b="1" kern="1200" noProof="0" dirty="0" smtClean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b="1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400" kern="1200" noProof="0" dirty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  <a:lvl6pPr>
              <a:spcAft>
                <a:spcPts val="0"/>
              </a:spcAft>
              <a:defRPr sz="1300"/>
            </a:lvl6pPr>
          </a:lstStyle>
          <a:p>
            <a:pPr lvl="0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Mastertextformat bearbeiten</a:t>
            </a:r>
          </a:p>
          <a:p>
            <a:pPr lvl="1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Zweite Ebene</a:t>
            </a:r>
          </a:p>
          <a:p>
            <a:pPr lvl="2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Dritte Ebene</a:t>
            </a:r>
          </a:p>
          <a:p>
            <a:pPr lvl="3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Vierte Ebene</a:t>
            </a:r>
          </a:p>
          <a:p>
            <a:pPr lvl="4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6"/>
          </p:nvPr>
        </p:nvSpPr>
        <p:spPr>
          <a:xfrm>
            <a:off x="395288" y="1131888"/>
            <a:ext cx="2448520" cy="2159952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sz="quarter" idx="17"/>
          </p:nvPr>
        </p:nvSpPr>
        <p:spPr>
          <a:xfrm>
            <a:off x="3347864" y="1131888"/>
            <a:ext cx="2448520" cy="2159952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sz="quarter" idx="18"/>
          </p:nvPr>
        </p:nvSpPr>
        <p:spPr>
          <a:xfrm>
            <a:off x="6300192" y="1131888"/>
            <a:ext cx="2448520" cy="2159952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8" name="Textplatzhalter 2"/>
          <p:cNvSpPr>
            <a:spLocks noGrp="1"/>
          </p:cNvSpPr>
          <p:nvPr>
            <p:ph idx="19"/>
          </p:nvPr>
        </p:nvSpPr>
        <p:spPr bwMode="auto">
          <a:xfrm>
            <a:off x="3347864" y="3435858"/>
            <a:ext cx="2447711" cy="129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b="1" kern="1200" noProof="0" dirty="0" smtClean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b="1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400" kern="1200" noProof="0" dirty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  <a:lvl6pPr>
              <a:spcAft>
                <a:spcPts val="0"/>
              </a:spcAft>
              <a:defRPr sz="1300"/>
            </a:lvl6pPr>
          </a:lstStyle>
          <a:p>
            <a:pPr lvl="0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Mastertextformat bearbeiten</a:t>
            </a:r>
          </a:p>
          <a:p>
            <a:pPr lvl="1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Zweite Ebene</a:t>
            </a:r>
          </a:p>
          <a:p>
            <a:pPr lvl="2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Dritte Ebene</a:t>
            </a:r>
          </a:p>
          <a:p>
            <a:pPr lvl="3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Vierte Ebene</a:t>
            </a:r>
          </a:p>
          <a:p>
            <a:pPr lvl="4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9" name="Textplatzhalter 2"/>
          <p:cNvSpPr>
            <a:spLocks noGrp="1"/>
          </p:cNvSpPr>
          <p:nvPr>
            <p:ph idx="20"/>
          </p:nvPr>
        </p:nvSpPr>
        <p:spPr bwMode="auto">
          <a:xfrm>
            <a:off x="6300192" y="3435858"/>
            <a:ext cx="2447711" cy="129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b="1" kern="1200" noProof="0" dirty="0" smtClean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b="1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400" kern="1200" noProof="0" dirty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  <a:lvl6pPr>
              <a:spcAft>
                <a:spcPts val="0"/>
              </a:spcAft>
              <a:defRPr sz="1300"/>
            </a:lvl6pPr>
          </a:lstStyle>
          <a:p>
            <a:pPr lvl="0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Mastertextformat bearbeiten</a:t>
            </a:r>
          </a:p>
          <a:p>
            <a:pPr lvl="1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Zweite Ebene</a:t>
            </a:r>
          </a:p>
          <a:p>
            <a:pPr lvl="2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Dritte Ebene</a:t>
            </a:r>
          </a:p>
          <a:p>
            <a:pPr lvl="3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Vierte Ebene</a:t>
            </a:r>
          </a:p>
          <a:p>
            <a:pPr lvl="4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1/3 Fond mit Schrift 14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250825" y="987574"/>
            <a:ext cx="2771775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3186113" y="987574"/>
            <a:ext cx="2771775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119813" y="987574"/>
            <a:ext cx="2773362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395477" y="3435858"/>
            <a:ext cx="2447711" cy="129616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spcAft>
                <a:spcPts val="0"/>
              </a:spcAft>
              <a:defRPr sz="1400"/>
            </a:lvl1pPr>
            <a:lvl2pPr>
              <a:spcAft>
                <a:spcPts val="0"/>
              </a:spcAft>
              <a:defRPr sz="14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400"/>
            </a:lvl4pPr>
            <a:lvl5pPr>
              <a:spcAft>
                <a:spcPts val="0"/>
              </a:spcAft>
              <a:defRPr sz="1200"/>
            </a:lvl5pPr>
            <a:lvl6pPr>
              <a:spcAft>
                <a:spcPts val="0"/>
              </a:spcAft>
              <a:defRPr sz="1300"/>
            </a:lvl6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4" name="Textplatzhalter 2"/>
          <p:cNvSpPr>
            <a:spLocks noGrp="1"/>
          </p:cNvSpPr>
          <p:nvPr>
            <p:ph idx="14"/>
          </p:nvPr>
        </p:nvSpPr>
        <p:spPr bwMode="auto">
          <a:xfrm>
            <a:off x="3347863" y="3435858"/>
            <a:ext cx="2447711" cy="129616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spcAft>
                <a:spcPts val="0"/>
              </a:spcAft>
              <a:defRPr sz="1400"/>
            </a:lvl1pPr>
            <a:lvl2pPr>
              <a:spcAft>
                <a:spcPts val="0"/>
              </a:spcAft>
              <a:defRPr sz="14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400"/>
            </a:lvl4pPr>
            <a:lvl5pPr>
              <a:spcAft>
                <a:spcPts val="0"/>
              </a:spcAft>
              <a:defRPr sz="1200"/>
            </a:lvl5pPr>
            <a:lvl6pPr>
              <a:spcAft>
                <a:spcPts val="0"/>
              </a:spcAft>
              <a:defRPr sz="1300"/>
            </a:lvl6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5" name="Textplatzhalter 2"/>
          <p:cNvSpPr>
            <a:spLocks noGrp="1"/>
          </p:cNvSpPr>
          <p:nvPr>
            <p:ph idx="15"/>
          </p:nvPr>
        </p:nvSpPr>
        <p:spPr bwMode="auto">
          <a:xfrm>
            <a:off x="6300191" y="3435858"/>
            <a:ext cx="2447711" cy="129616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spcAft>
                <a:spcPts val="0"/>
              </a:spcAft>
              <a:defRPr sz="1400"/>
            </a:lvl1pPr>
            <a:lvl2pPr>
              <a:spcAft>
                <a:spcPts val="0"/>
              </a:spcAft>
              <a:defRPr sz="14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400"/>
            </a:lvl4pPr>
            <a:lvl5pPr>
              <a:spcAft>
                <a:spcPts val="0"/>
              </a:spcAft>
              <a:defRPr sz="1200"/>
            </a:lvl5pPr>
            <a:lvl6pPr>
              <a:spcAft>
                <a:spcPts val="0"/>
              </a:spcAft>
              <a:defRPr sz="1300"/>
            </a:lvl6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6"/>
          </p:nvPr>
        </p:nvSpPr>
        <p:spPr>
          <a:xfrm>
            <a:off x="395288" y="1131888"/>
            <a:ext cx="2448520" cy="2159952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sz="quarter" idx="17"/>
          </p:nvPr>
        </p:nvSpPr>
        <p:spPr>
          <a:xfrm>
            <a:off x="3347864" y="1131888"/>
            <a:ext cx="2448520" cy="2159952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sz="quarter" idx="18"/>
          </p:nvPr>
        </p:nvSpPr>
        <p:spPr>
          <a:xfrm>
            <a:off x="6300192" y="1131888"/>
            <a:ext cx="2448520" cy="2159952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unten 1/3 Fond mit Schrift 16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250825" y="3291830"/>
            <a:ext cx="2771775" cy="158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3186113" y="3291830"/>
            <a:ext cx="2771775" cy="158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119813" y="3291830"/>
            <a:ext cx="2773362" cy="158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395477" y="3435858"/>
            <a:ext cx="2447711" cy="129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b="1" kern="1200" noProof="0" dirty="0" smtClean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b="1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400" kern="1200" noProof="0" dirty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  <a:lvl6pPr>
              <a:spcAft>
                <a:spcPts val="0"/>
              </a:spcAft>
              <a:defRPr sz="1300"/>
            </a:lvl6pPr>
          </a:lstStyle>
          <a:p>
            <a:pPr lvl="0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Mastertextformat bearbeiten</a:t>
            </a:r>
          </a:p>
          <a:p>
            <a:pPr lvl="1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Zweite Ebene</a:t>
            </a:r>
          </a:p>
          <a:p>
            <a:pPr lvl="2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Dritte Ebene</a:t>
            </a:r>
          </a:p>
          <a:p>
            <a:pPr lvl="3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Vierte Ebene</a:t>
            </a:r>
          </a:p>
          <a:p>
            <a:pPr lvl="4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8" name="Textplatzhalter 2"/>
          <p:cNvSpPr>
            <a:spLocks noGrp="1"/>
          </p:cNvSpPr>
          <p:nvPr>
            <p:ph idx="19"/>
          </p:nvPr>
        </p:nvSpPr>
        <p:spPr bwMode="auto">
          <a:xfrm>
            <a:off x="3347864" y="3435858"/>
            <a:ext cx="2447711" cy="129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b="1" kern="1200" noProof="0" dirty="0" smtClean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b="1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400" kern="1200" noProof="0" dirty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  <a:lvl6pPr>
              <a:spcAft>
                <a:spcPts val="0"/>
              </a:spcAft>
              <a:defRPr sz="1300"/>
            </a:lvl6pPr>
          </a:lstStyle>
          <a:p>
            <a:pPr lvl="0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Mastertextformat bearbeiten</a:t>
            </a:r>
          </a:p>
          <a:p>
            <a:pPr lvl="1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Zweite Ebene</a:t>
            </a:r>
          </a:p>
          <a:p>
            <a:pPr lvl="2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Dritte Ebene</a:t>
            </a:r>
          </a:p>
          <a:p>
            <a:pPr lvl="3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Vierte Ebene</a:t>
            </a:r>
          </a:p>
          <a:p>
            <a:pPr lvl="4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9" name="Textplatzhalter 2"/>
          <p:cNvSpPr>
            <a:spLocks noGrp="1"/>
          </p:cNvSpPr>
          <p:nvPr>
            <p:ph idx="20"/>
          </p:nvPr>
        </p:nvSpPr>
        <p:spPr bwMode="auto">
          <a:xfrm>
            <a:off x="6300192" y="3435858"/>
            <a:ext cx="2447711" cy="129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b="1" kern="1200" noProof="0" dirty="0" smtClean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b="1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400" kern="1200" noProof="0" dirty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  <a:lvl6pPr>
              <a:spcAft>
                <a:spcPts val="0"/>
              </a:spcAft>
              <a:defRPr sz="1300"/>
            </a:lvl6pPr>
          </a:lstStyle>
          <a:p>
            <a:pPr lvl="0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Mastertextformat bearbeiten</a:t>
            </a:r>
          </a:p>
          <a:p>
            <a:pPr lvl="1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Zweite Ebene</a:t>
            </a:r>
          </a:p>
          <a:p>
            <a:pPr lvl="2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Dritte Ebene</a:t>
            </a:r>
          </a:p>
          <a:p>
            <a:pPr lvl="3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Vierte Ebene</a:t>
            </a:r>
          </a:p>
          <a:p>
            <a:pPr lvl="4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16"/>
          </p:nvPr>
        </p:nvSpPr>
        <p:spPr>
          <a:xfrm>
            <a:off x="250826" y="987575"/>
            <a:ext cx="2772000" cy="2160240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3" name="Bildplatzhalter 2"/>
          <p:cNvSpPr>
            <a:spLocks noGrp="1"/>
          </p:cNvSpPr>
          <p:nvPr>
            <p:ph type="pic" sz="quarter" idx="17"/>
          </p:nvPr>
        </p:nvSpPr>
        <p:spPr>
          <a:xfrm>
            <a:off x="3186112" y="987575"/>
            <a:ext cx="2772000" cy="2160240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8"/>
          </p:nvPr>
        </p:nvSpPr>
        <p:spPr>
          <a:xfrm>
            <a:off x="6119814" y="987575"/>
            <a:ext cx="2772000" cy="2160240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unten 1/3 Fond mit Schrift 14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250825" y="3291830"/>
            <a:ext cx="2771775" cy="158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3186113" y="3291830"/>
            <a:ext cx="2771775" cy="158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119813" y="3291830"/>
            <a:ext cx="2773362" cy="158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395477" y="3435858"/>
            <a:ext cx="2447711" cy="129616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spcAft>
                <a:spcPts val="0"/>
              </a:spcAft>
              <a:defRPr sz="1400"/>
            </a:lvl1pPr>
            <a:lvl2pPr>
              <a:spcAft>
                <a:spcPts val="0"/>
              </a:spcAft>
              <a:defRPr sz="14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400"/>
            </a:lvl4pPr>
            <a:lvl5pPr>
              <a:spcAft>
                <a:spcPts val="0"/>
              </a:spcAft>
              <a:defRPr sz="1200"/>
            </a:lvl5pPr>
            <a:lvl6pPr>
              <a:spcAft>
                <a:spcPts val="0"/>
              </a:spcAft>
              <a:defRPr sz="1300"/>
            </a:lvl6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4" name="Textplatzhalter 2"/>
          <p:cNvSpPr>
            <a:spLocks noGrp="1"/>
          </p:cNvSpPr>
          <p:nvPr>
            <p:ph idx="14"/>
          </p:nvPr>
        </p:nvSpPr>
        <p:spPr bwMode="auto">
          <a:xfrm>
            <a:off x="3347863" y="3435858"/>
            <a:ext cx="2447711" cy="129616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spcAft>
                <a:spcPts val="0"/>
              </a:spcAft>
              <a:defRPr sz="1400"/>
            </a:lvl1pPr>
            <a:lvl2pPr>
              <a:spcAft>
                <a:spcPts val="0"/>
              </a:spcAft>
              <a:defRPr sz="14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400"/>
            </a:lvl4pPr>
            <a:lvl5pPr>
              <a:spcAft>
                <a:spcPts val="0"/>
              </a:spcAft>
              <a:defRPr sz="1200"/>
            </a:lvl5pPr>
            <a:lvl6pPr>
              <a:spcAft>
                <a:spcPts val="0"/>
              </a:spcAft>
              <a:defRPr sz="1300"/>
            </a:lvl6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5" name="Textplatzhalter 2"/>
          <p:cNvSpPr>
            <a:spLocks noGrp="1"/>
          </p:cNvSpPr>
          <p:nvPr>
            <p:ph idx="15"/>
          </p:nvPr>
        </p:nvSpPr>
        <p:spPr bwMode="auto">
          <a:xfrm>
            <a:off x="6300191" y="3435858"/>
            <a:ext cx="2447711" cy="129616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spcAft>
                <a:spcPts val="0"/>
              </a:spcAft>
              <a:defRPr sz="1400"/>
            </a:lvl1pPr>
            <a:lvl2pPr>
              <a:spcAft>
                <a:spcPts val="0"/>
              </a:spcAft>
              <a:defRPr sz="14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400"/>
            </a:lvl4pPr>
            <a:lvl5pPr>
              <a:spcAft>
                <a:spcPts val="0"/>
              </a:spcAft>
              <a:defRPr sz="1200"/>
            </a:lvl5pPr>
            <a:lvl6pPr>
              <a:spcAft>
                <a:spcPts val="0"/>
              </a:spcAft>
              <a:defRPr sz="1300"/>
            </a:lvl6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16"/>
          </p:nvPr>
        </p:nvSpPr>
        <p:spPr>
          <a:xfrm>
            <a:off x="250826" y="987575"/>
            <a:ext cx="2772000" cy="2160240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3" name="Bildplatzhalter 2"/>
          <p:cNvSpPr>
            <a:spLocks noGrp="1"/>
          </p:cNvSpPr>
          <p:nvPr>
            <p:ph type="pic" sz="quarter" idx="17"/>
          </p:nvPr>
        </p:nvSpPr>
        <p:spPr>
          <a:xfrm>
            <a:off x="3186112" y="987575"/>
            <a:ext cx="2772000" cy="2160240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sz="quarter" idx="18"/>
          </p:nvPr>
        </p:nvSpPr>
        <p:spPr>
          <a:xfrm>
            <a:off x="6119814" y="987575"/>
            <a:ext cx="2772000" cy="2160240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/1 ohne Canvas ohne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35702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ohne Canvas mit Zwischentitel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platzhalter 3"/>
          <p:cNvSpPr>
            <a:spLocks noGrp="1"/>
          </p:cNvSpPr>
          <p:nvPr>
            <p:ph type="title"/>
          </p:nvPr>
        </p:nvSpPr>
        <p:spPr>
          <a:xfrm>
            <a:off x="395536" y="4013683"/>
            <a:ext cx="6938365" cy="718307"/>
          </a:xfrm>
          <a:prstGeom prst="rect">
            <a:avLst/>
          </a:prstGeom>
          <a:solidFill>
            <a:srgbClr val="0095D8"/>
          </a:solidFill>
          <a:ln w="9525">
            <a:noFill/>
            <a:miter lim="800000"/>
            <a:headEnd/>
            <a:tailEnd/>
          </a:ln>
        </p:spPr>
        <p:txBody>
          <a:bodyPr vert="horz" wrap="none" lIns="288000" tIns="172800" rIns="288000" bIns="172800" numCol="1" rtlCol="0" anchor="ctr" anchorCtr="0" compatLnSpc="1">
            <a:prstTxWarp prst="textNoShape">
              <a:avLst/>
            </a:prstTxWarp>
            <a:spAutoFit/>
          </a:bodyPr>
          <a:lstStyle>
            <a:lvl1pPr>
              <a:def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ＭＳ Ｐゴシック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ohne Canvas mit Zwischentitel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platzhalter 3"/>
          <p:cNvSpPr>
            <a:spLocks noGrp="1"/>
          </p:cNvSpPr>
          <p:nvPr>
            <p:ph type="title"/>
          </p:nvPr>
        </p:nvSpPr>
        <p:spPr>
          <a:xfrm>
            <a:off x="395536" y="554400"/>
            <a:ext cx="6938365" cy="718307"/>
          </a:xfrm>
          <a:prstGeom prst="rect">
            <a:avLst/>
          </a:prstGeom>
          <a:solidFill>
            <a:srgbClr val="0095D8"/>
          </a:solidFill>
          <a:ln w="9525">
            <a:noFill/>
            <a:miter lim="800000"/>
            <a:headEnd/>
            <a:tailEnd/>
          </a:ln>
        </p:spPr>
        <p:txBody>
          <a:bodyPr vert="horz" wrap="none" lIns="288000" tIns="172800" rIns="288000" bIns="172800" numCol="1" rtlCol="0" anchor="ctr" anchorCtr="0" compatLnSpc="1">
            <a:prstTxWarp prst="textNoShape">
              <a:avLst/>
            </a:prstTxWarp>
            <a:spAutoFit/>
          </a:bodyPr>
          <a:lstStyle>
            <a:lvl1pPr>
              <a:def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ＭＳ Ｐゴシック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369751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ohne Canvas mi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381680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ohne Canvas ohne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Canvas mit Schrift 14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251520" y="988006"/>
            <a:ext cx="8640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4" name="Textplatzhalter 2"/>
          <p:cNvSpPr>
            <a:spLocks noGrp="1"/>
          </p:cNvSpPr>
          <p:nvPr>
            <p:ph idx="1"/>
          </p:nvPr>
        </p:nvSpPr>
        <p:spPr bwMode="auto">
          <a:xfrm>
            <a:off x="395478" y="1131570"/>
            <a:ext cx="8353044" cy="36004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spcAft>
                <a:spcPts val="0"/>
              </a:spcAft>
              <a:defRPr sz="1400"/>
            </a:lvl1pPr>
            <a:lvl2pPr>
              <a:spcAft>
                <a:spcPts val="0"/>
              </a:spcAft>
              <a:defRPr sz="14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400"/>
            </a:lvl4pPr>
            <a:lvl5pPr>
              <a:spcAft>
                <a:spcPts val="0"/>
              </a:spcAft>
              <a:defRPr sz="1200"/>
            </a:lvl5pPr>
            <a:lvl6pPr>
              <a:spcAft>
                <a:spcPts val="0"/>
              </a:spcAft>
              <a:defRPr sz="1300"/>
            </a:lvl6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ohne Canvas ohne Titel ohne Kopf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6" descr="03_INME_Himmel_72dpi_rh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3607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ks 1/2 Canvas mit Schrift 18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251520" y="987574"/>
            <a:ext cx="4176464" cy="3888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>
              <a:defRPr lang="de-DE" sz="1800" b="1" kern="1200" noProof="0" dirty="0" smtClean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>
              <a:defRPr lang="de-DE" sz="18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>
              <a:defRPr lang="de-DE" sz="1800" b="1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>
              <a:defRPr lang="de-DE" sz="18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>
              <a:defRPr lang="de-DE" sz="1600" kern="1200" noProof="0" dirty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</a:lstStyle>
          <a:p>
            <a:pPr lvl="0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 dirty="0"/>
              <a:t>Textmasterformate durch Klicken bearbeiten</a:t>
            </a:r>
          </a:p>
          <a:p>
            <a:pPr lvl="1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 dirty="0"/>
              <a:t>Zweite Ebene</a:t>
            </a:r>
          </a:p>
          <a:p>
            <a:pPr marL="207963" lvl="2" indent="-207963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  <a:buFontTx/>
              <a:buBlip>
                <a:blip r:embed="rId2"/>
              </a:buBlip>
            </a:pPr>
            <a:r>
              <a:rPr lang="de-DE" noProof="0" dirty="0"/>
              <a:t>Dritte Ebene</a:t>
            </a:r>
          </a:p>
          <a:p>
            <a:pPr marL="431800" lvl="3" indent="-215900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  <a:buFontTx/>
              <a:buBlip>
                <a:blip r:embed="rId2"/>
              </a:buBlip>
            </a:pPr>
            <a:r>
              <a:rPr lang="de-DE" noProof="0" dirty="0"/>
              <a:t>Vierte Ebene</a:t>
            </a:r>
          </a:p>
          <a:p>
            <a:pPr marL="647700" lvl="4" indent="-215900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  <a:buFontTx/>
              <a:buBlip>
                <a:blip r:embed="rId3"/>
              </a:buBlip>
            </a:pPr>
            <a:r>
              <a:rPr lang="de-DE" noProof="0" dirty="0"/>
              <a:t>Fünfte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ks 1/2 Canvas mit Schrift 16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251520" y="987574"/>
            <a:ext cx="4176464" cy="3888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/>
          <a:p>
            <a:pPr lvl="0"/>
            <a:r>
              <a:rPr lang="de-DE" noProof="0" dirty="0"/>
              <a:t>Textmasterformate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ks 1/2 Canvas mit Schrift 14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251520" y="987574"/>
            <a:ext cx="4176464" cy="3888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>
              <a:spcAft>
                <a:spcPts val="0"/>
              </a:spcAft>
              <a:defRPr sz="1400"/>
            </a:lvl1pPr>
            <a:lvl2pPr>
              <a:spcAft>
                <a:spcPts val="0"/>
              </a:spcAft>
              <a:defRPr sz="14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400"/>
            </a:lvl4pPr>
            <a:lvl5pPr>
              <a:spcAft>
                <a:spcPts val="0"/>
              </a:spcAft>
              <a:defRPr sz="1200"/>
            </a:lvl5pPr>
            <a:lvl6pPr>
              <a:spcAft>
                <a:spcPts val="0"/>
              </a:spcAft>
              <a:defRPr sz="1300"/>
            </a:lvl6pPr>
          </a:lstStyle>
          <a:p>
            <a:pPr lvl="0"/>
            <a:r>
              <a:rPr lang="de-DE" noProof="0" dirty="0"/>
              <a:t>Textmasterformate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Canvas ohne 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251520" y="988006"/>
            <a:ext cx="8640000" cy="38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ohne Canvas mi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1/2 Canvas mit Schrift 18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251520" y="988006"/>
            <a:ext cx="4176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716016" y="987574"/>
            <a:ext cx="4176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395478" y="1131570"/>
            <a:ext cx="3888486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800" b="1" kern="1200" noProof="0" dirty="0" smtClean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8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800" b="1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8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</a:lstStyle>
          <a:p>
            <a:pPr lvl="0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Mastertextformat bearbeiten</a:t>
            </a:r>
          </a:p>
          <a:p>
            <a:pPr lvl="1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Zweite Ebene</a:t>
            </a:r>
          </a:p>
          <a:p>
            <a:pPr lvl="2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Dritte Ebene</a:t>
            </a:r>
          </a:p>
          <a:p>
            <a:pPr lvl="3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Vierte Ebene</a:t>
            </a:r>
          </a:p>
          <a:p>
            <a:pPr lvl="4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8" name="Textplatzhalter 2"/>
          <p:cNvSpPr>
            <a:spLocks noGrp="1"/>
          </p:cNvSpPr>
          <p:nvPr>
            <p:ph idx="14"/>
          </p:nvPr>
        </p:nvSpPr>
        <p:spPr bwMode="auto">
          <a:xfrm>
            <a:off x="4860036" y="1131570"/>
            <a:ext cx="3888486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800" b="1" kern="1200" noProof="0" dirty="0" smtClean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8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800" b="1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8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</a:lstStyle>
          <a:p>
            <a:pPr lvl="0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Mastertextformat bearbeiten</a:t>
            </a:r>
          </a:p>
          <a:p>
            <a:pPr lvl="1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Zweite Ebene</a:t>
            </a:r>
          </a:p>
          <a:p>
            <a:pPr lvl="2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Dritte Ebene</a:t>
            </a:r>
          </a:p>
          <a:p>
            <a:pPr lvl="3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Vierte Ebene</a:t>
            </a:r>
          </a:p>
          <a:p>
            <a:pPr lvl="4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1/2 Canvas mit Schrift 16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251520" y="987574"/>
            <a:ext cx="4176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716016" y="987574"/>
            <a:ext cx="4176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395478" y="1131570"/>
            <a:ext cx="3888486" cy="360045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8" name="Textplatzhalter 2"/>
          <p:cNvSpPr>
            <a:spLocks noGrp="1"/>
          </p:cNvSpPr>
          <p:nvPr>
            <p:ph idx="14"/>
          </p:nvPr>
        </p:nvSpPr>
        <p:spPr bwMode="auto">
          <a:xfrm>
            <a:off x="4860036" y="1131570"/>
            <a:ext cx="3888486" cy="360045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1/2 Canvas mit Schrift 14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251520" y="987574"/>
            <a:ext cx="4176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716480" y="987574"/>
            <a:ext cx="4176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395478" y="1131570"/>
            <a:ext cx="3888486" cy="36004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spcAft>
                <a:spcPts val="0"/>
              </a:spcAft>
              <a:defRPr sz="1400"/>
            </a:lvl1pPr>
            <a:lvl2pPr>
              <a:spcAft>
                <a:spcPts val="0"/>
              </a:spcAft>
              <a:defRPr sz="14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400"/>
            </a:lvl4pPr>
            <a:lvl5pPr>
              <a:spcAft>
                <a:spcPts val="0"/>
              </a:spcAft>
              <a:defRPr sz="1200"/>
            </a:lvl5pPr>
            <a:lvl6pPr>
              <a:spcAft>
                <a:spcPts val="0"/>
              </a:spcAft>
              <a:defRPr sz="1300"/>
            </a:lvl6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9" name="Textplatzhalter 2"/>
          <p:cNvSpPr>
            <a:spLocks noGrp="1"/>
          </p:cNvSpPr>
          <p:nvPr>
            <p:ph idx="14"/>
          </p:nvPr>
        </p:nvSpPr>
        <p:spPr bwMode="auto">
          <a:xfrm>
            <a:off x="4860671" y="1131570"/>
            <a:ext cx="3888486" cy="36004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spcAft>
                <a:spcPts val="0"/>
              </a:spcAft>
              <a:defRPr sz="1400"/>
            </a:lvl1pPr>
            <a:lvl2pPr>
              <a:spcAft>
                <a:spcPts val="0"/>
              </a:spcAft>
              <a:defRPr sz="14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400"/>
            </a:lvl4pPr>
            <a:lvl5pPr>
              <a:spcAft>
                <a:spcPts val="0"/>
              </a:spcAft>
              <a:defRPr sz="1200"/>
            </a:lvl5pPr>
            <a:lvl6pPr>
              <a:spcAft>
                <a:spcPts val="0"/>
              </a:spcAft>
              <a:defRPr sz="1300"/>
            </a:lvl6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ks 1/2 Canvas mit Schrift 18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251520" y="987574"/>
            <a:ext cx="4176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7"/>
          </p:nvPr>
        </p:nvSpPr>
        <p:spPr>
          <a:xfrm>
            <a:off x="4716018" y="987552"/>
            <a:ext cx="4176522" cy="3889248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395478" y="1131570"/>
            <a:ext cx="3888486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800" b="1" kern="1200" noProof="0" dirty="0" smtClean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8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800" b="1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8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</a:lstStyle>
          <a:p>
            <a:pPr lvl="0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Mastertextformat bearbeiten</a:t>
            </a:r>
          </a:p>
          <a:p>
            <a:pPr lvl="1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Zweite Ebene</a:t>
            </a:r>
          </a:p>
          <a:p>
            <a:pPr lvl="2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Dritte Ebene</a:t>
            </a:r>
          </a:p>
          <a:p>
            <a:pPr lvl="3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Vierte Ebene</a:t>
            </a:r>
          </a:p>
          <a:p>
            <a:pPr lvl="4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Relationship Id="rId30" Type="http://schemas.openxmlformats.org/officeDocument/2006/relationships/image" Target="../media/image4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image" Target="../media/image3.emf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30.xml"/><Relationship Id="rId10" Type="http://schemas.openxmlformats.org/officeDocument/2006/relationships/image" Target="../media/image5.jpeg"/><Relationship Id="rId4" Type="http://schemas.openxmlformats.org/officeDocument/2006/relationships/slideLayout" Target="../slideLayouts/slideLayout29.xml"/><Relationship Id="rId9" Type="http://schemas.openxmlformats.org/officeDocument/2006/relationships/theme" Target="../theme/theme2.xml"/><Relationship Id="rId14" Type="http://schemas.openxmlformats.org/officeDocument/2006/relationships/image" Target="../media/image4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0"/>
            <a:ext cx="9144000" cy="2716213"/>
          </a:xfrm>
          <a:prstGeom prst="rect">
            <a:avLst/>
          </a:prstGeom>
          <a:solidFill>
            <a:srgbClr val="D4D6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srgbClr val="CACFE5"/>
              </a:solidFill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0" y="2427288"/>
            <a:ext cx="9144000" cy="2716212"/>
          </a:xfrm>
          <a:prstGeom prst="rect">
            <a:avLst/>
          </a:prstGeom>
          <a:solidFill>
            <a:srgbClr val="BDC2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>
                <a:solidFill>
                  <a:srgbClr val="CACFE5"/>
                </a:solidFill>
              </a:rPr>
              <a:t>  </a:t>
            </a:r>
          </a:p>
        </p:txBody>
      </p:sp>
      <p:cxnSp>
        <p:nvCxnSpPr>
          <p:cNvPr id="8" name="Gerade Verbindung 7"/>
          <p:cNvCxnSpPr/>
          <p:nvPr/>
        </p:nvCxnSpPr>
        <p:spPr>
          <a:xfrm>
            <a:off x="250825" y="0"/>
            <a:ext cx="0" cy="266700"/>
          </a:xfrm>
          <a:prstGeom prst="line">
            <a:avLst/>
          </a:prstGeom>
          <a:ln w="12700">
            <a:solidFill>
              <a:srgbClr val="94A6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>
            <a:off x="1403350" y="0"/>
            <a:ext cx="0" cy="266700"/>
          </a:xfrm>
          <a:prstGeom prst="line">
            <a:avLst/>
          </a:prstGeom>
          <a:ln w="12700">
            <a:solidFill>
              <a:srgbClr val="94A6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>
          <a:xfrm>
            <a:off x="8893175" y="0"/>
            <a:ext cx="0" cy="266700"/>
          </a:xfrm>
          <a:prstGeom prst="line">
            <a:avLst/>
          </a:prstGeom>
          <a:ln w="12700">
            <a:solidFill>
              <a:srgbClr val="94A6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8" name="Textfeld 19"/>
          <p:cNvSpPr txBox="1">
            <a:spLocks noChangeArrowheads="1"/>
          </p:cNvSpPr>
          <p:nvPr/>
        </p:nvSpPr>
        <p:spPr bwMode="auto">
          <a:xfrm>
            <a:off x="8027988" y="0"/>
            <a:ext cx="720725" cy="266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DAFC8165-DBE0-45F2-9747-81A10D968356}" type="slidenum">
              <a:rPr lang="de-DE" sz="1000" smtClean="0">
                <a:solidFill>
                  <a:srgbClr val="003882"/>
                </a:solidFill>
              </a:rPr>
              <a:pPr algn="r" eaLnBrk="1" hangingPunct="1">
                <a:defRPr/>
              </a:pPr>
              <a:t>‹Nr.›</a:t>
            </a:fld>
            <a:endParaRPr lang="de-DE" sz="1000" dirty="0">
              <a:solidFill>
                <a:srgbClr val="003882"/>
              </a:solidFill>
            </a:endParaRPr>
          </a:p>
        </p:txBody>
      </p:sp>
      <p:sp>
        <p:nvSpPr>
          <p:cNvPr id="18" name="Textplatzhalter 10"/>
          <p:cNvSpPr txBox="1">
            <a:spLocks/>
          </p:cNvSpPr>
          <p:nvPr/>
        </p:nvSpPr>
        <p:spPr>
          <a:xfrm>
            <a:off x="3544082" y="0"/>
            <a:ext cx="4772333" cy="2667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SzPct val="100000"/>
              <a:buFontTx/>
              <a:buNone/>
              <a:defRPr sz="1000" kern="1200" baseline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358775" indent="-358775" algn="l" rtl="0" eaLnBrk="0" fontAlgn="base" hangingPunct="0">
              <a:spcBef>
                <a:spcPts val="763"/>
              </a:spcBef>
              <a:spcAft>
                <a:spcPct val="0"/>
              </a:spcAft>
              <a:buSzPct val="100000"/>
              <a:buBlip>
                <a:blip r:embed="rId27"/>
              </a:buBlip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2pPr>
            <a:lvl3pPr marL="358775" indent="-358775" algn="l" rtl="0" eaLnBrk="0" fontAlgn="base" hangingPunct="0">
              <a:spcBef>
                <a:spcPts val="763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3pPr>
            <a:lvl4pPr marL="358775" indent="-358775" algn="l" rtl="0" eaLnBrk="0" fontAlgn="base" hangingPunct="0">
              <a:spcBef>
                <a:spcPts val="763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4pPr>
            <a:lvl5pPr marL="358775" indent="-358775" algn="l" rtl="0" eaLnBrk="0" fontAlgn="base" hangingPunct="0">
              <a:spcBef>
                <a:spcPts val="763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dirty="0">
                <a:solidFill>
                  <a:srgbClr val="0095D8"/>
                </a:solidFill>
              </a:rPr>
              <a:t>Titel</a:t>
            </a:r>
          </a:p>
        </p:txBody>
      </p:sp>
      <p:sp>
        <p:nvSpPr>
          <p:cNvPr id="1036" name="Titelplatzhalter 3"/>
          <p:cNvSpPr>
            <a:spLocks noGrp="1"/>
          </p:cNvSpPr>
          <p:nvPr>
            <p:ph type="title"/>
          </p:nvPr>
        </p:nvSpPr>
        <p:spPr bwMode="auto">
          <a:xfrm>
            <a:off x="250825" y="411087"/>
            <a:ext cx="3054390" cy="431614"/>
          </a:xfrm>
          <a:prstGeom prst="rect">
            <a:avLst/>
          </a:prstGeom>
          <a:solidFill>
            <a:srgbClr val="003882"/>
          </a:solidFill>
          <a:ln w="9525">
            <a:noFill/>
            <a:miter lim="800000"/>
            <a:headEnd/>
            <a:tailEnd/>
          </a:ln>
        </p:spPr>
        <p:txBody>
          <a:bodyPr vert="horz" wrap="none" lIns="144000" tIns="90000" rIns="144000" bIns="9360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03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5" name="Picture 2" descr="F:\INME PPT Master Mai 2013\INME_Logos\Logo_InMediasP_wortmarke.emf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395478" y="141795"/>
            <a:ext cx="864000" cy="94475"/>
          </a:xfrm>
          <a:prstGeom prst="rect">
            <a:avLst/>
          </a:prstGeom>
          <a:noFill/>
        </p:spPr>
      </p:pic>
      <p:sp>
        <p:nvSpPr>
          <p:cNvPr id="20" name="Textfeld 14"/>
          <p:cNvSpPr txBox="1">
            <a:spLocks noChangeArrowheads="1"/>
          </p:cNvSpPr>
          <p:nvPr userDrawn="1"/>
        </p:nvSpPr>
        <p:spPr bwMode="auto">
          <a:xfrm>
            <a:off x="1547812" y="0"/>
            <a:ext cx="1800052" cy="266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de-DE" sz="1000" dirty="0">
                <a:solidFill>
                  <a:srgbClr val="003882"/>
                </a:solidFill>
              </a:rPr>
              <a:t>Prozesse. Systeme. Lösungen.</a:t>
            </a:r>
          </a:p>
        </p:txBody>
      </p:sp>
      <p:cxnSp>
        <p:nvCxnSpPr>
          <p:cNvPr id="21" name="Gerade Verbindung 15"/>
          <p:cNvCxnSpPr/>
          <p:nvPr userDrawn="1"/>
        </p:nvCxnSpPr>
        <p:spPr>
          <a:xfrm>
            <a:off x="3399620" y="0"/>
            <a:ext cx="0" cy="266700"/>
          </a:xfrm>
          <a:prstGeom prst="line">
            <a:avLst/>
          </a:prstGeom>
          <a:ln w="12700">
            <a:solidFill>
              <a:srgbClr val="94A6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74" r:id="rId1"/>
    <p:sldLayoutId id="2147485975" r:id="rId2"/>
    <p:sldLayoutId id="2147485976" r:id="rId3"/>
    <p:sldLayoutId id="2147485977" r:id="rId4"/>
    <p:sldLayoutId id="2147485988" r:id="rId5"/>
    <p:sldLayoutId id="2147485989" r:id="rId6"/>
    <p:sldLayoutId id="2147485982" r:id="rId7"/>
    <p:sldLayoutId id="2147485984" r:id="rId8"/>
    <p:sldLayoutId id="2147485990" r:id="rId9"/>
    <p:sldLayoutId id="2147485981" r:id="rId10"/>
    <p:sldLayoutId id="2147485983" r:id="rId11"/>
    <p:sldLayoutId id="2147485991" r:id="rId12"/>
    <p:sldLayoutId id="2147485992" r:id="rId13"/>
    <p:sldLayoutId id="2147485993" r:id="rId14"/>
    <p:sldLayoutId id="2147485994" r:id="rId15"/>
    <p:sldLayoutId id="2147485985" r:id="rId16"/>
    <p:sldLayoutId id="2147485995" r:id="rId17"/>
    <p:sldLayoutId id="2147485996" r:id="rId18"/>
    <p:sldLayoutId id="2147485997" r:id="rId19"/>
    <p:sldLayoutId id="2147485998" r:id="rId20"/>
    <p:sldLayoutId id="2147485999" r:id="rId21"/>
    <p:sldLayoutId id="2147485987" r:id="rId22"/>
    <p:sldLayoutId id="2147486000" r:id="rId23"/>
    <p:sldLayoutId id="2147486001" r:id="rId24"/>
    <p:sldLayoutId id="2147486019" r:id="rId25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1600" b="1" kern="1200">
          <a:solidFill>
            <a:srgbClr val="FFFFFF"/>
          </a:solidFill>
          <a:latin typeface="Arial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500" b="1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500" b="1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500" b="1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500" b="1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algn="l" defTabSz="863600" rtl="0" eaLnBrk="1" fontAlgn="base" hangingPunct="1">
        <a:lnSpc>
          <a:spcPts val="1800"/>
        </a:lnSpc>
        <a:spcBef>
          <a:spcPts val="163"/>
        </a:spcBef>
        <a:spcAft>
          <a:spcPts val="500"/>
        </a:spcAft>
        <a:buSzPct val="100000"/>
        <a:defRPr lang="de-DE" sz="1600" b="1" kern="1200" dirty="0">
          <a:solidFill>
            <a:srgbClr val="0095D8"/>
          </a:solidFill>
          <a:latin typeface="Arial"/>
          <a:ea typeface="ＭＳ Ｐゴシック" charset="0"/>
          <a:cs typeface="ＭＳ Ｐゴシック" charset="0"/>
        </a:defRPr>
      </a:lvl1pPr>
      <a:lvl2pPr algn="l" defTabSz="1254125" rtl="0" eaLnBrk="1" fontAlgn="base" hangingPunct="1">
        <a:lnSpc>
          <a:spcPts val="1800"/>
        </a:lnSpc>
        <a:spcBef>
          <a:spcPts val="163"/>
        </a:spcBef>
        <a:spcAft>
          <a:spcPts val="500"/>
        </a:spcAft>
        <a:buSzPct val="100000"/>
        <a:defRPr sz="1600" kern="1200">
          <a:solidFill>
            <a:srgbClr val="003882"/>
          </a:solidFill>
          <a:latin typeface="Arial"/>
          <a:ea typeface="ＭＳ Ｐゴシック" charset="0"/>
          <a:cs typeface="+mn-cs"/>
        </a:defRPr>
      </a:lvl2pPr>
      <a:lvl3pPr marL="207963" indent="-207963" algn="l" rtl="0" eaLnBrk="1" fontAlgn="base" hangingPunct="1">
        <a:lnSpc>
          <a:spcPts val="1800"/>
        </a:lnSpc>
        <a:spcBef>
          <a:spcPts val="163"/>
        </a:spcBef>
        <a:spcAft>
          <a:spcPts val="500"/>
        </a:spcAft>
        <a:buSzPct val="110000"/>
        <a:buFontTx/>
        <a:buBlip>
          <a:blip r:embed="rId29"/>
        </a:buBlip>
        <a:defRPr sz="1600" b="1" kern="1200">
          <a:solidFill>
            <a:srgbClr val="003882"/>
          </a:solidFill>
          <a:latin typeface="Arial"/>
          <a:ea typeface="ＭＳ Ｐゴシック" charset="0"/>
          <a:cs typeface="+mn-cs"/>
        </a:defRPr>
      </a:lvl3pPr>
      <a:lvl4pPr marL="431800" indent="-215900" algn="l" rtl="0" eaLnBrk="1" fontAlgn="base" hangingPunct="1">
        <a:lnSpc>
          <a:spcPts val="1800"/>
        </a:lnSpc>
        <a:spcBef>
          <a:spcPts val="163"/>
        </a:spcBef>
        <a:spcAft>
          <a:spcPts val="500"/>
        </a:spcAft>
        <a:buSzPct val="110000"/>
        <a:buFontTx/>
        <a:buBlip>
          <a:blip r:embed="rId29"/>
        </a:buBlip>
        <a:defRPr sz="1600" kern="1200">
          <a:solidFill>
            <a:srgbClr val="003882"/>
          </a:solidFill>
          <a:latin typeface="Arial"/>
          <a:ea typeface="ＭＳ Ｐゴシック" charset="0"/>
          <a:cs typeface="+mn-cs"/>
        </a:defRPr>
      </a:lvl4pPr>
      <a:lvl5pPr marL="647700" indent="-215900" algn="l" rtl="0" eaLnBrk="1" fontAlgn="base" hangingPunct="1">
        <a:lnSpc>
          <a:spcPts val="1800"/>
        </a:lnSpc>
        <a:spcBef>
          <a:spcPts val="163"/>
        </a:spcBef>
        <a:spcAft>
          <a:spcPts val="500"/>
        </a:spcAft>
        <a:buSzPct val="110000"/>
        <a:buFontTx/>
        <a:buBlip>
          <a:blip r:embed="rId30"/>
        </a:buBlip>
        <a:defRPr sz="1400" kern="1200">
          <a:solidFill>
            <a:srgbClr val="003882"/>
          </a:solidFill>
          <a:latin typeface="Arial"/>
          <a:ea typeface="ＭＳ Ｐゴシック" charset="0"/>
          <a:cs typeface="+mn-cs"/>
        </a:defRPr>
      </a:lvl5pPr>
      <a:lvl6pPr marL="208800" indent="-208800" algn="l" defTabSz="914400" rtl="0" eaLnBrk="1" latinLnBrk="0" hangingPunct="1">
        <a:lnSpc>
          <a:spcPts val="1800"/>
        </a:lnSpc>
        <a:spcBef>
          <a:spcPts val="163"/>
        </a:spcBef>
        <a:spcAft>
          <a:spcPts val="500"/>
        </a:spcAft>
        <a:buFont typeface="+mj-lt"/>
        <a:buAutoNum type="arabicPeriod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ild 6" descr="03_INME_Himmel_72dpi_rh.jpg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0" y="0"/>
            <a:ext cx="923607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Gerade Verbindung 7"/>
          <p:cNvCxnSpPr/>
          <p:nvPr/>
        </p:nvCxnSpPr>
        <p:spPr>
          <a:xfrm>
            <a:off x="250825" y="0"/>
            <a:ext cx="0" cy="266700"/>
          </a:xfrm>
          <a:prstGeom prst="line">
            <a:avLst/>
          </a:prstGeom>
          <a:ln w="12700">
            <a:solidFill>
              <a:srgbClr val="5C769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>
            <a:off x="1403350" y="0"/>
            <a:ext cx="0" cy="266700"/>
          </a:xfrm>
          <a:prstGeom prst="line">
            <a:avLst/>
          </a:prstGeom>
          <a:ln w="12700">
            <a:solidFill>
              <a:srgbClr val="5C769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>
          <a:xfrm>
            <a:off x="8893175" y="0"/>
            <a:ext cx="0" cy="266700"/>
          </a:xfrm>
          <a:prstGeom prst="line">
            <a:avLst/>
          </a:prstGeom>
          <a:ln w="12700">
            <a:solidFill>
              <a:srgbClr val="5C769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8" name="Textfeld 19"/>
          <p:cNvSpPr txBox="1">
            <a:spLocks noChangeArrowheads="1"/>
          </p:cNvSpPr>
          <p:nvPr/>
        </p:nvSpPr>
        <p:spPr bwMode="auto">
          <a:xfrm>
            <a:off x="8027988" y="0"/>
            <a:ext cx="720725" cy="266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DAFC8165-DBE0-45F2-9747-81A10D968356}" type="slidenum">
              <a:rPr lang="de-DE" sz="1000" smtClean="0">
                <a:solidFill>
                  <a:srgbClr val="003882"/>
                </a:solidFill>
              </a:rPr>
              <a:pPr algn="r" eaLnBrk="1" hangingPunct="1">
                <a:defRPr/>
              </a:pPr>
              <a:t>‹Nr.›</a:t>
            </a:fld>
            <a:endParaRPr lang="de-DE" sz="1000" dirty="0">
              <a:solidFill>
                <a:srgbClr val="003882"/>
              </a:solidFill>
            </a:endParaRPr>
          </a:p>
        </p:txBody>
      </p:sp>
      <p:sp>
        <p:nvSpPr>
          <p:cNvPr id="18" name="Textplatzhalter 10"/>
          <p:cNvSpPr txBox="1">
            <a:spLocks/>
          </p:cNvSpPr>
          <p:nvPr/>
        </p:nvSpPr>
        <p:spPr>
          <a:xfrm>
            <a:off x="3544083" y="0"/>
            <a:ext cx="4341030" cy="2667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SzPct val="100000"/>
              <a:buFontTx/>
              <a:buNone/>
              <a:defRPr sz="1000" kern="1200" baseline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358775" indent="-358775" algn="l" rtl="0" eaLnBrk="0" fontAlgn="base" hangingPunct="0">
              <a:spcBef>
                <a:spcPts val="763"/>
              </a:spcBef>
              <a:spcAft>
                <a:spcPct val="0"/>
              </a:spcAft>
              <a:buSzPct val="100000"/>
              <a:buBlip>
                <a:blip r:embed="rId11"/>
              </a:buBlip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2pPr>
            <a:lvl3pPr marL="358775" indent="-358775" algn="l" rtl="0" eaLnBrk="0" fontAlgn="base" hangingPunct="0">
              <a:spcBef>
                <a:spcPts val="763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3pPr>
            <a:lvl4pPr marL="358775" indent="-358775" algn="l" rtl="0" eaLnBrk="0" fontAlgn="base" hangingPunct="0">
              <a:spcBef>
                <a:spcPts val="763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4pPr>
            <a:lvl5pPr marL="358775" indent="-358775" algn="l" rtl="0" eaLnBrk="0" fontAlgn="base" hangingPunct="0">
              <a:spcBef>
                <a:spcPts val="763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Titel</a:t>
            </a:r>
          </a:p>
        </p:txBody>
      </p:sp>
      <p:sp>
        <p:nvSpPr>
          <p:cNvPr id="1036" name="Titelplatzhalter 3"/>
          <p:cNvSpPr>
            <a:spLocks noGrp="1"/>
          </p:cNvSpPr>
          <p:nvPr>
            <p:ph type="title"/>
          </p:nvPr>
        </p:nvSpPr>
        <p:spPr bwMode="auto">
          <a:xfrm>
            <a:off x="250825" y="412369"/>
            <a:ext cx="3054390" cy="431614"/>
          </a:xfrm>
          <a:prstGeom prst="rect">
            <a:avLst/>
          </a:prstGeom>
          <a:solidFill>
            <a:srgbClr val="003882"/>
          </a:solidFill>
          <a:ln w="9525">
            <a:noFill/>
            <a:miter lim="800000"/>
            <a:headEnd/>
            <a:tailEnd/>
          </a:ln>
        </p:spPr>
        <p:txBody>
          <a:bodyPr vert="horz" wrap="none" lIns="144000" tIns="90000" rIns="144000" bIns="9360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03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251520" y="987574"/>
            <a:ext cx="8640960" cy="38884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144000" tIns="144000" rIns="144000" bIns="144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5" name="Picture 2" descr="F:\INME PPT Master Mai 2013\INME_Logos\Logo_InMediasP_wortmarke.emf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95478" y="141795"/>
            <a:ext cx="864000" cy="94475"/>
          </a:xfrm>
          <a:prstGeom prst="rect">
            <a:avLst/>
          </a:prstGeom>
          <a:noFill/>
        </p:spPr>
      </p:pic>
      <p:sp>
        <p:nvSpPr>
          <p:cNvPr id="13" name="Textfeld 14"/>
          <p:cNvSpPr txBox="1">
            <a:spLocks noChangeArrowheads="1"/>
          </p:cNvSpPr>
          <p:nvPr userDrawn="1"/>
        </p:nvSpPr>
        <p:spPr bwMode="auto">
          <a:xfrm>
            <a:off x="1547812" y="0"/>
            <a:ext cx="1800052" cy="266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de-DE" sz="1000" dirty="0">
                <a:solidFill>
                  <a:srgbClr val="003882"/>
                </a:solidFill>
              </a:rPr>
              <a:t>Prozesse. Systeme. Lösungen.</a:t>
            </a:r>
          </a:p>
        </p:txBody>
      </p:sp>
      <p:cxnSp>
        <p:nvCxnSpPr>
          <p:cNvPr id="17" name="Gerade Verbindung 15"/>
          <p:cNvCxnSpPr/>
          <p:nvPr userDrawn="1"/>
        </p:nvCxnSpPr>
        <p:spPr>
          <a:xfrm>
            <a:off x="3399620" y="0"/>
            <a:ext cx="0" cy="266700"/>
          </a:xfrm>
          <a:prstGeom prst="line">
            <a:avLst/>
          </a:prstGeom>
          <a:ln w="12700">
            <a:solidFill>
              <a:srgbClr val="5C769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07" r:id="rId1"/>
    <p:sldLayoutId id="2147486018" r:id="rId2"/>
    <p:sldLayoutId id="2147486017" r:id="rId3"/>
    <p:sldLayoutId id="2147486008" r:id="rId4"/>
    <p:sldLayoutId id="2147486016" r:id="rId5"/>
    <p:sldLayoutId id="2147486015" r:id="rId6"/>
    <p:sldLayoutId id="2147486013" r:id="rId7"/>
    <p:sldLayoutId id="2147486014" r:id="rId8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lang="de-DE" sz="1600" b="1" kern="1200" dirty="0" smtClean="0">
          <a:solidFill>
            <a:srgbClr val="FFFFFF"/>
          </a:solidFill>
          <a:latin typeface="Arial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500" b="1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500" b="1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500" b="1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500" b="1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algn="l" defTabSz="863600" rtl="0" eaLnBrk="1" fontAlgn="base" hangingPunct="1">
        <a:lnSpc>
          <a:spcPts val="1800"/>
        </a:lnSpc>
        <a:spcBef>
          <a:spcPts val="163"/>
        </a:spcBef>
        <a:spcAft>
          <a:spcPts val="500"/>
        </a:spcAft>
        <a:buSzPct val="100000"/>
        <a:defRPr lang="de-DE" sz="1600" b="1" kern="1200" dirty="0">
          <a:solidFill>
            <a:srgbClr val="0095D8"/>
          </a:solidFill>
          <a:latin typeface="Arial"/>
          <a:ea typeface="ＭＳ Ｐゴシック" charset="0"/>
          <a:cs typeface="ＭＳ Ｐゴシック" charset="0"/>
        </a:defRPr>
      </a:lvl1pPr>
      <a:lvl2pPr algn="l" defTabSz="1254125" rtl="0" eaLnBrk="1" fontAlgn="base" hangingPunct="1">
        <a:lnSpc>
          <a:spcPts val="1800"/>
        </a:lnSpc>
        <a:spcBef>
          <a:spcPts val="163"/>
        </a:spcBef>
        <a:spcAft>
          <a:spcPts val="500"/>
        </a:spcAft>
        <a:buSzPct val="100000"/>
        <a:defRPr sz="1600" kern="1200">
          <a:solidFill>
            <a:srgbClr val="003882"/>
          </a:solidFill>
          <a:latin typeface="Arial"/>
          <a:ea typeface="ＭＳ Ｐゴシック" charset="0"/>
          <a:cs typeface="+mn-cs"/>
        </a:defRPr>
      </a:lvl2pPr>
      <a:lvl3pPr marL="207963" indent="-207963" algn="l" rtl="0" eaLnBrk="1" fontAlgn="base" hangingPunct="1">
        <a:lnSpc>
          <a:spcPts val="1800"/>
        </a:lnSpc>
        <a:spcBef>
          <a:spcPts val="163"/>
        </a:spcBef>
        <a:spcAft>
          <a:spcPts val="500"/>
        </a:spcAft>
        <a:buSzPct val="110000"/>
        <a:buFontTx/>
        <a:buBlip>
          <a:blip r:embed="rId13"/>
        </a:buBlip>
        <a:defRPr sz="1600" b="1" kern="1200">
          <a:solidFill>
            <a:srgbClr val="003882"/>
          </a:solidFill>
          <a:latin typeface="Arial"/>
          <a:ea typeface="ＭＳ Ｐゴシック" charset="0"/>
          <a:cs typeface="+mn-cs"/>
        </a:defRPr>
      </a:lvl3pPr>
      <a:lvl4pPr marL="431800" indent="-215900" algn="l" rtl="0" eaLnBrk="1" fontAlgn="base" hangingPunct="1">
        <a:lnSpc>
          <a:spcPts val="1800"/>
        </a:lnSpc>
        <a:spcBef>
          <a:spcPts val="163"/>
        </a:spcBef>
        <a:spcAft>
          <a:spcPts val="500"/>
        </a:spcAft>
        <a:buSzPct val="110000"/>
        <a:buFontTx/>
        <a:buBlip>
          <a:blip r:embed="rId13"/>
        </a:buBlip>
        <a:defRPr sz="1600" kern="1200">
          <a:solidFill>
            <a:srgbClr val="003882"/>
          </a:solidFill>
          <a:latin typeface="Arial"/>
          <a:ea typeface="ＭＳ Ｐゴシック" charset="0"/>
          <a:cs typeface="+mn-cs"/>
        </a:defRPr>
      </a:lvl4pPr>
      <a:lvl5pPr marL="647700" indent="-215900" algn="l" rtl="0" eaLnBrk="1" fontAlgn="base" hangingPunct="1">
        <a:lnSpc>
          <a:spcPts val="1800"/>
        </a:lnSpc>
        <a:spcBef>
          <a:spcPts val="163"/>
        </a:spcBef>
        <a:spcAft>
          <a:spcPts val="500"/>
        </a:spcAft>
        <a:buSzPct val="110000"/>
        <a:buFontTx/>
        <a:buBlip>
          <a:blip r:embed="rId14"/>
        </a:buBlip>
        <a:defRPr sz="1400" kern="1200">
          <a:solidFill>
            <a:srgbClr val="003882"/>
          </a:solidFill>
          <a:latin typeface="Arial"/>
          <a:ea typeface="ＭＳ Ｐゴシック" charset="0"/>
          <a:cs typeface="+mn-cs"/>
        </a:defRPr>
      </a:lvl5pPr>
      <a:lvl6pPr marL="208800" indent="-208800" algn="l" defTabSz="914400" rtl="0" eaLnBrk="1" latinLnBrk="0" hangingPunct="1">
        <a:lnSpc>
          <a:spcPts val="1800"/>
        </a:lnSpc>
        <a:spcBef>
          <a:spcPts val="163"/>
        </a:spcBef>
        <a:spcAft>
          <a:spcPts val="500"/>
        </a:spcAft>
        <a:buFont typeface="+mj-lt"/>
        <a:buAutoNum type="arabicPeriod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bdruesedow/kubernetes-workshop/wiki/Hands-On---Part-I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gif"/><Relationship Id="rId1" Type="http://schemas.microsoft.com/office/2007/relationships/media" Target="../media/media3.gif"/><Relationship Id="rId6" Type="http://schemas.openxmlformats.org/officeDocument/2006/relationships/image" Target="../media/image12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bdruesedow/kubernetes-workshop/wiki/Hands-On---Part-II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7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9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7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9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41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ubernetes.io/docs/tutorials/kubernetes-basics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gif"/><Relationship Id="rId1" Type="http://schemas.microsoft.com/office/2007/relationships/media" Target="../media/media4.gif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druesedow/kubernetes-workshop/wiki/Hands-On---Part-IV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1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1.png"/><Relationship Id="rId4" Type="http://schemas.openxmlformats.org/officeDocument/2006/relationships/image" Target="../media/image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github.com/semantic-release/semantic-release" TargetMode="External"/><Relationship Id="rId2" Type="http://schemas.openxmlformats.org/officeDocument/2006/relationships/customXml" Target="../../customXml/item7.xml"/><Relationship Id="rId1" Type="http://schemas.openxmlformats.org/officeDocument/2006/relationships/customXml" Target="../../customXml/item6.xml"/><Relationship Id="rId6" Type="http://schemas.openxmlformats.org/officeDocument/2006/relationships/image" Target="../media/image52.png"/><Relationship Id="rId5" Type="http://schemas.openxmlformats.org/officeDocument/2006/relationships/hyperlink" Target="https://semver.org/" TargetMode="External"/><Relationship Id="rId4" Type="http://schemas.openxmlformats.org/officeDocument/2006/relationships/notesSlide" Target="../notesSlides/notesSlide4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5.xml"/><Relationship Id="rId5" Type="http://schemas.openxmlformats.org/officeDocument/2006/relationships/hyperlink" Target="mailto:hein@inmediasp.de" TargetMode="External"/><Relationship Id="rId4" Type="http://schemas.openxmlformats.org/officeDocument/2006/relationships/hyperlink" Target="mailto:druesedow@inmediasp.de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Textfeld 6"/>
          <p:cNvSpPr txBox="1">
            <a:spLocks noChangeArrowheads="1"/>
          </p:cNvSpPr>
          <p:nvPr/>
        </p:nvSpPr>
        <p:spPr bwMode="auto">
          <a:xfrm>
            <a:off x="3492500" y="1813058"/>
            <a:ext cx="539998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>
            <a:noAutofit/>
          </a:bodyPr>
          <a:lstStyle/>
          <a:p>
            <a:r>
              <a:rPr lang="de-DE" sz="3500" dirty="0">
                <a:solidFill>
                  <a:srgbClr val="002754"/>
                </a:solidFill>
              </a:rPr>
              <a:t>Microservice Deployment</a:t>
            </a:r>
          </a:p>
          <a:p>
            <a:r>
              <a:rPr lang="de-DE" sz="3500" dirty="0" err="1">
                <a:solidFill>
                  <a:srgbClr val="002754"/>
                </a:solidFill>
              </a:rPr>
              <a:t>with</a:t>
            </a:r>
            <a:r>
              <a:rPr lang="de-DE" sz="3500" dirty="0">
                <a:solidFill>
                  <a:srgbClr val="002754"/>
                </a:solidFill>
              </a:rPr>
              <a:t> Docker, Kubernetes and Helm</a:t>
            </a:r>
          </a:p>
        </p:txBody>
      </p:sp>
      <p:sp>
        <p:nvSpPr>
          <p:cNvPr id="19461" name="Textfeld 6"/>
          <p:cNvSpPr txBox="1">
            <a:spLocks noChangeArrowheads="1"/>
          </p:cNvSpPr>
          <p:nvPr/>
        </p:nvSpPr>
        <p:spPr bwMode="auto">
          <a:xfrm>
            <a:off x="3492500" y="4587875"/>
            <a:ext cx="47513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de-DE" sz="1400" dirty="0">
                <a:solidFill>
                  <a:srgbClr val="002754"/>
                </a:solidFill>
              </a:rPr>
              <a:t>27.02.2020, Bastian Drüsedow</a:t>
            </a:r>
          </a:p>
        </p:txBody>
      </p:sp>
      <p:pic>
        <p:nvPicPr>
          <p:cNvPr id="6" name="Grafik 5" descr="Bild1.em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8400" y="1908000"/>
            <a:ext cx="1650578" cy="164058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0163781-D920-4D5C-97AC-AA794FCD0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478" y="1131570"/>
            <a:ext cx="8353044" cy="360045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050" b="0" dirty="0">
                <a:hlinkClick r:id="rId2"/>
              </a:rPr>
              <a:t>https://github.com/bdruesedow/kubernetes-workshop/wiki/Hands-On---Part-I</a:t>
            </a:r>
            <a:endParaRPr lang="en-GB" sz="1050" b="0" dirty="0"/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050" b="0" dirty="0"/>
          </a:p>
          <a:p>
            <a:pPr marL="228600" indent="-22860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GB" sz="1100" b="0" dirty="0">
                <a:solidFill>
                  <a:srgbClr val="003882"/>
                </a:solidFill>
                <a:cs typeface="+mn-cs"/>
              </a:rPr>
              <a:t>greeting-service:</a:t>
            </a:r>
          </a:p>
          <a:p>
            <a:pPr marL="436563" lvl="2" indent="-2286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100" b="0" dirty="0"/>
              <a:t>Build greeting-service with </a:t>
            </a:r>
            <a:r>
              <a:rPr lang="en-GB" sz="1100" b="0" dirty="0" err="1"/>
              <a:t>gradlew</a:t>
            </a:r>
            <a:endParaRPr lang="en-GB" sz="1100" b="0" dirty="0"/>
          </a:p>
          <a:p>
            <a:pPr marL="436563" lvl="2" indent="-2286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100" b="0" dirty="0"/>
              <a:t>Build the </a:t>
            </a:r>
            <a:r>
              <a:rPr lang="en-GB" sz="1100" b="0" dirty="0" err="1"/>
              <a:t>Dockerimage</a:t>
            </a:r>
            <a:r>
              <a:rPr lang="en-GB" sz="1100" b="0" dirty="0"/>
              <a:t> for greeting-service</a:t>
            </a:r>
          </a:p>
          <a:p>
            <a:pPr marL="436563" lvl="2" indent="-2286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100" b="0" dirty="0"/>
              <a:t>Create a network for communication with a MySQL-Database</a:t>
            </a:r>
          </a:p>
          <a:p>
            <a:pPr marL="436563" lvl="2" indent="-2286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100" b="0" dirty="0"/>
              <a:t>Deploy a MySQL Database</a:t>
            </a:r>
          </a:p>
          <a:p>
            <a:pPr marL="436563" lvl="2" indent="-2286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100" b="0" dirty="0"/>
              <a:t>Deploy greeting-service and test</a:t>
            </a:r>
          </a:p>
          <a:p>
            <a:pPr marL="228600" lvl="1" indent="-22860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endParaRPr lang="en-GB" sz="1100" dirty="0"/>
          </a:p>
          <a:p>
            <a:pPr marL="228600" lvl="1" indent="-228600">
              <a:spcBef>
                <a:spcPts val="0"/>
              </a:spcBef>
              <a:spcAft>
                <a:spcPts val="0"/>
              </a:spcAft>
              <a:buFont typeface="+mj-lt"/>
              <a:buAutoNum type="alphaLcParenR" startAt="2"/>
            </a:pPr>
            <a:r>
              <a:rPr lang="en-GB" sz="1100" b="0" dirty="0" err="1"/>
              <a:t>helloworld</a:t>
            </a:r>
            <a:r>
              <a:rPr lang="en-GB" sz="1100" b="0" dirty="0"/>
              <a:t>-service:</a:t>
            </a:r>
          </a:p>
          <a:p>
            <a:pPr marL="436563" lvl="2" indent="-2286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100" b="0" dirty="0"/>
              <a:t>Build </a:t>
            </a:r>
            <a:r>
              <a:rPr lang="en-GB" sz="1100" b="0" dirty="0" err="1"/>
              <a:t>helloworld</a:t>
            </a:r>
            <a:r>
              <a:rPr lang="en-GB" sz="1100" b="0" dirty="0"/>
              <a:t>-service with </a:t>
            </a:r>
            <a:r>
              <a:rPr lang="en-GB" sz="1100" b="0" dirty="0" err="1"/>
              <a:t>gradlew</a:t>
            </a:r>
            <a:r>
              <a:rPr lang="en-GB" sz="1100" b="0" dirty="0"/>
              <a:t> </a:t>
            </a:r>
          </a:p>
          <a:p>
            <a:pPr marL="436563" lvl="2" indent="-2286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100" b="0" dirty="0"/>
              <a:t>Write a </a:t>
            </a:r>
            <a:r>
              <a:rPr lang="en-GB" sz="1100" b="0" dirty="0" err="1"/>
              <a:t>Dockerfile</a:t>
            </a:r>
            <a:r>
              <a:rPr lang="en-GB" sz="1100" b="0" dirty="0"/>
              <a:t> for the service</a:t>
            </a:r>
          </a:p>
          <a:p>
            <a:pPr marL="436563" lvl="2" indent="-2286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100" b="0" dirty="0"/>
              <a:t>Build the </a:t>
            </a:r>
            <a:r>
              <a:rPr lang="en-GB" sz="1100" b="0" dirty="0" err="1"/>
              <a:t>Dockerimage</a:t>
            </a:r>
            <a:r>
              <a:rPr lang="en-GB" sz="1100" b="0" dirty="0"/>
              <a:t> for </a:t>
            </a:r>
            <a:r>
              <a:rPr lang="en-GB" sz="1100" b="0" dirty="0" err="1"/>
              <a:t>helloworld</a:t>
            </a:r>
            <a:r>
              <a:rPr lang="en-GB" sz="1100" b="0" dirty="0"/>
              <a:t>-service</a:t>
            </a:r>
          </a:p>
          <a:p>
            <a:pPr marL="436563" lvl="2" indent="-2286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100" b="0" dirty="0"/>
              <a:t>Deploy the greeting service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9F1BFD4-F21C-47B2-A798-51AF739DF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3046375" cy="431614"/>
          </a:xfrm>
        </p:spPr>
        <p:txBody>
          <a:bodyPr/>
          <a:lstStyle/>
          <a:p>
            <a:r>
              <a:rPr lang="de-DE" dirty="0"/>
              <a:t>Docker − Hands-On (45 min)</a:t>
            </a:r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BE9EC49-B2F1-4482-A25A-938DBA885F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26"/>
          <a:stretch/>
        </p:blipFill>
        <p:spPr>
          <a:xfrm>
            <a:off x="7092280" y="123060"/>
            <a:ext cx="1474833" cy="86407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5423A35-E1CB-472A-AC08-2F1BC5416BED}"/>
              </a:ext>
            </a:extLst>
          </p:cNvPr>
          <p:cNvSpPr txBox="1"/>
          <p:nvPr/>
        </p:nvSpPr>
        <p:spPr>
          <a:xfrm>
            <a:off x="3517784" y="69984"/>
            <a:ext cx="3646504" cy="203774"/>
          </a:xfrm>
          <a:prstGeom prst="rect">
            <a:avLst/>
          </a:prstGeom>
          <a:solidFill>
            <a:srgbClr val="D4D6E8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050" dirty="0">
                <a:solidFill>
                  <a:schemeClr val="accent6"/>
                </a:solidFill>
              </a:rPr>
              <a:t>Microservice Deployment </a:t>
            </a:r>
            <a:r>
              <a:rPr lang="de-DE" sz="1050" dirty="0" err="1">
                <a:solidFill>
                  <a:schemeClr val="accent6"/>
                </a:solidFill>
              </a:rPr>
              <a:t>with</a:t>
            </a:r>
            <a:r>
              <a:rPr lang="de-DE" sz="1050" dirty="0">
                <a:solidFill>
                  <a:schemeClr val="accent6"/>
                </a:solidFill>
              </a:rPr>
              <a:t> Docker, Kubernetes and Helm</a:t>
            </a:r>
            <a:endParaRPr lang="en-GB" sz="1050" dirty="0" err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553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BD99D3-B1ED-4171-925D-30C1C11D9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1975569" cy="431614"/>
          </a:xfrm>
        </p:spPr>
        <p:txBody>
          <a:bodyPr/>
          <a:lstStyle/>
          <a:p>
            <a:r>
              <a:rPr lang="de-DE" dirty="0"/>
              <a:t>Docker </a:t>
            </a:r>
            <a:r>
              <a:rPr lang="de-DE" dirty="0" err="1"/>
              <a:t>Compose</a:t>
            </a:r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7F4E703-914A-4552-AA6A-03E1639AF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1347614"/>
            <a:ext cx="3286548" cy="3242035"/>
          </a:xfrm>
          <a:prstGeom prst="rect">
            <a:avLst/>
          </a:prstGeom>
        </p:spPr>
      </p:pic>
      <p:sp>
        <p:nvSpPr>
          <p:cNvPr id="5" name="Geschweifte Klammer links 4">
            <a:extLst>
              <a:ext uri="{FF2B5EF4-FFF2-40B4-BE49-F238E27FC236}">
                <a16:creationId xmlns:a16="http://schemas.microsoft.com/office/drawing/2014/main" id="{88F83B93-5A7B-46E9-944C-43AD6239B146}"/>
              </a:ext>
            </a:extLst>
          </p:cNvPr>
          <p:cNvSpPr/>
          <p:nvPr/>
        </p:nvSpPr>
        <p:spPr>
          <a:xfrm rot="10800000">
            <a:off x="5372477" y="1779662"/>
            <a:ext cx="201636" cy="1872208"/>
          </a:xfrm>
          <a:prstGeom prst="leftBrace">
            <a:avLst/>
          </a:prstGeom>
          <a:ln w="19050" cap="rnd" cmpd="sng">
            <a:solidFill>
              <a:srgbClr val="003882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Geschweifte Klammer links 5">
            <a:extLst>
              <a:ext uri="{FF2B5EF4-FFF2-40B4-BE49-F238E27FC236}">
                <a16:creationId xmlns:a16="http://schemas.microsoft.com/office/drawing/2014/main" id="{1281609C-4E79-45FC-8065-1126A5E5D31F}"/>
              </a:ext>
            </a:extLst>
          </p:cNvPr>
          <p:cNvSpPr/>
          <p:nvPr/>
        </p:nvSpPr>
        <p:spPr>
          <a:xfrm rot="10800000">
            <a:off x="5367198" y="3755691"/>
            <a:ext cx="201636" cy="833958"/>
          </a:xfrm>
          <a:prstGeom prst="leftBrace">
            <a:avLst/>
          </a:prstGeom>
          <a:ln w="19050" cap="rnd" cmpd="sng">
            <a:solidFill>
              <a:srgbClr val="003882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5138611-6180-4045-AF5D-EA48CB8DFD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2217548"/>
            <a:ext cx="720080" cy="996435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AAB4DAB3-0CB9-4D26-95AC-00D68AFC9416}"/>
              </a:ext>
            </a:extLst>
          </p:cNvPr>
          <p:cNvSpPr/>
          <p:nvPr/>
        </p:nvSpPr>
        <p:spPr>
          <a:xfrm>
            <a:off x="5658451" y="3717194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 cap="sq">
            <a:solidFill>
              <a:schemeClr val="bg1"/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139F6F9-FCBA-4D2A-8994-00BC6BCD018C}"/>
              </a:ext>
            </a:extLst>
          </p:cNvPr>
          <p:cNvSpPr/>
          <p:nvPr/>
        </p:nvSpPr>
        <p:spPr>
          <a:xfrm>
            <a:off x="5870338" y="4328036"/>
            <a:ext cx="122114" cy="122114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19050" cap="sq">
            <a:solidFill>
              <a:schemeClr val="tx1">
                <a:lumMod val="40000"/>
                <a:lumOff val="6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FA5843A-EA7C-4E3D-A2C6-CAC45000BE02}"/>
              </a:ext>
            </a:extLst>
          </p:cNvPr>
          <p:cNvSpPr/>
          <p:nvPr/>
        </p:nvSpPr>
        <p:spPr>
          <a:xfrm>
            <a:off x="6045454" y="4328036"/>
            <a:ext cx="122114" cy="122114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19050" cap="sq">
            <a:solidFill>
              <a:schemeClr val="tx1">
                <a:lumMod val="40000"/>
                <a:lumOff val="6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6F0B494-6DAB-468D-BF7E-70CFE6BAF568}"/>
              </a:ext>
            </a:extLst>
          </p:cNvPr>
          <p:cNvSpPr/>
          <p:nvPr/>
        </p:nvSpPr>
        <p:spPr>
          <a:xfrm>
            <a:off x="6215649" y="4327594"/>
            <a:ext cx="122114" cy="122114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19050" cap="sq">
            <a:solidFill>
              <a:schemeClr val="tx1">
                <a:lumMod val="40000"/>
                <a:lumOff val="6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FF27F0A-B9DD-4162-A501-7D96BBD00441}"/>
              </a:ext>
            </a:extLst>
          </p:cNvPr>
          <p:cNvSpPr/>
          <p:nvPr/>
        </p:nvSpPr>
        <p:spPr>
          <a:xfrm>
            <a:off x="5870338" y="4155431"/>
            <a:ext cx="122114" cy="122114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19050" cap="sq">
            <a:solidFill>
              <a:schemeClr val="tx1">
                <a:lumMod val="40000"/>
                <a:lumOff val="6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0CA87A9-EB70-4896-B989-51FD447B7811}"/>
              </a:ext>
            </a:extLst>
          </p:cNvPr>
          <p:cNvSpPr/>
          <p:nvPr/>
        </p:nvSpPr>
        <p:spPr>
          <a:xfrm>
            <a:off x="6045454" y="4155431"/>
            <a:ext cx="122114" cy="122114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19050" cap="sq">
            <a:solidFill>
              <a:schemeClr val="tx1">
                <a:lumMod val="40000"/>
                <a:lumOff val="6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41C72C2-E9BD-4EDA-8EC8-1B26A20BD9E3}"/>
              </a:ext>
            </a:extLst>
          </p:cNvPr>
          <p:cNvSpPr/>
          <p:nvPr/>
        </p:nvSpPr>
        <p:spPr>
          <a:xfrm>
            <a:off x="5870338" y="3986035"/>
            <a:ext cx="122114" cy="122114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19050" cap="sq">
            <a:solidFill>
              <a:schemeClr val="tx1">
                <a:lumMod val="40000"/>
                <a:lumOff val="6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C1CEEC0-A86F-410B-A6B6-32CAD35A0979}"/>
              </a:ext>
            </a:extLst>
          </p:cNvPr>
          <p:cNvSpPr/>
          <p:nvPr/>
        </p:nvSpPr>
        <p:spPr>
          <a:xfrm rot="2103210">
            <a:off x="6067473" y="3952422"/>
            <a:ext cx="122114" cy="122114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19050" cap="sq">
            <a:solidFill>
              <a:schemeClr val="tx1">
                <a:lumMod val="40000"/>
                <a:lumOff val="6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DEEAD6E-6E8E-43BB-BB49-1A931EA5792C}"/>
              </a:ext>
            </a:extLst>
          </p:cNvPr>
          <p:cNvSpPr/>
          <p:nvPr/>
        </p:nvSpPr>
        <p:spPr>
          <a:xfrm rot="20245546">
            <a:off x="6240474" y="4117290"/>
            <a:ext cx="122114" cy="122114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19050" cap="sq">
            <a:solidFill>
              <a:schemeClr val="tx1">
                <a:lumMod val="40000"/>
                <a:lumOff val="6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71E3A9D-430C-4DF2-9F69-AEF5055E6824}"/>
              </a:ext>
            </a:extLst>
          </p:cNvPr>
          <p:cNvSpPr/>
          <p:nvPr/>
        </p:nvSpPr>
        <p:spPr>
          <a:xfrm rot="5051977">
            <a:off x="6263254" y="3920694"/>
            <a:ext cx="122114" cy="122114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19050" cap="sq">
            <a:solidFill>
              <a:schemeClr val="tx1">
                <a:lumMod val="40000"/>
                <a:lumOff val="6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37649280-0752-4F67-A663-8B4A1BA87D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20271"/>
            <a:ext cx="965281" cy="950113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D27AA64C-1201-4225-A252-967DF800D4CD}"/>
              </a:ext>
            </a:extLst>
          </p:cNvPr>
          <p:cNvSpPr txBox="1"/>
          <p:nvPr/>
        </p:nvSpPr>
        <p:spPr>
          <a:xfrm>
            <a:off x="3517784" y="69984"/>
            <a:ext cx="3646504" cy="203774"/>
          </a:xfrm>
          <a:prstGeom prst="rect">
            <a:avLst/>
          </a:prstGeom>
          <a:solidFill>
            <a:srgbClr val="D4D6E8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050" dirty="0">
                <a:solidFill>
                  <a:schemeClr val="accent6"/>
                </a:solidFill>
              </a:rPr>
              <a:t>Microservice Deployment </a:t>
            </a:r>
            <a:r>
              <a:rPr lang="de-DE" sz="1050" dirty="0" err="1">
                <a:solidFill>
                  <a:schemeClr val="accent6"/>
                </a:solidFill>
              </a:rPr>
              <a:t>with</a:t>
            </a:r>
            <a:r>
              <a:rPr lang="de-DE" sz="1050" dirty="0">
                <a:solidFill>
                  <a:schemeClr val="accent6"/>
                </a:solidFill>
              </a:rPr>
              <a:t> Docker, Kubernetes and Helm</a:t>
            </a:r>
            <a:endParaRPr lang="en-GB" sz="1050" dirty="0" err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024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BD99D3-B1ED-4171-925D-30C1C11D9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3607426" cy="431614"/>
          </a:xfrm>
        </p:spPr>
        <p:txBody>
          <a:bodyPr/>
          <a:lstStyle/>
          <a:p>
            <a:r>
              <a:rPr lang="de-DE" dirty="0"/>
              <a:t>Docker </a:t>
            </a:r>
            <a:r>
              <a:rPr lang="de-DE" dirty="0" err="1"/>
              <a:t>Compose</a:t>
            </a:r>
            <a:r>
              <a:rPr lang="de-DE" dirty="0"/>
              <a:t> - Demonstration</a:t>
            </a:r>
            <a:endParaRPr lang="en-GB" dirty="0"/>
          </a:p>
        </p:txBody>
      </p:sp>
      <p:pic>
        <p:nvPicPr>
          <p:cNvPr id="2" name="compose">
            <a:hlinkClick r:id="" action="ppaction://media"/>
            <a:extLst>
              <a:ext uri="{FF2B5EF4-FFF2-40B4-BE49-F238E27FC236}">
                <a16:creationId xmlns:a16="http://schemas.microsoft.com/office/drawing/2014/main" id="{5D0961C7-6801-41B2-AA22-23E5CC7C1B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0825" y="987136"/>
            <a:ext cx="8641655" cy="3896246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E024CEE-D8D6-4A52-90E1-7AC6E716F7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20271"/>
            <a:ext cx="965281" cy="95011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ACAFB9D-E59F-4509-9B96-F5C8CB980FEF}"/>
              </a:ext>
            </a:extLst>
          </p:cNvPr>
          <p:cNvSpPr txBox="1"/>
          <p:nvPr/>
        </p:nvSpPr>
        <p:spPr>
          <a:xfrm>
            <a:off x="3517784" y="69984"/>
            <a:ext cx="3646504" cy="203774"/>
          </a:xfrm>
          <a:prstGeom prst="rect">
            <a:avLst/>
          </a:prstGeom>
          <a:solidFill>
            <a:srgbClr val="D4D6E8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050" dirty="0">
                <a:solidFill>
                  <a:schemeClr val="accent6"/>
                </a:solidFill>
              </a:rPr>
              <a:t>Microservice Deployment </a:t>
            </a:r>
            <a:r>
              <a:rPr lang="de-DE" sz="1050" dirty="0" err="1">
                <a:solidFill>
                  <a:schemeClr val="accent6"/>
                </a:solidFill>
              </a:rPr>
              <a:t>with</a:t>
            </a:r>
            <a:r>
              <a:rPr lang="de-DE" sz="1050" dirty="0">
                <a:solidFill>
                  <a:schemeClr val="accent6"/>
                </a:solidFill>
              </a:rPr>
              <a:t> Docker, Kubernetes and Helm</a:t>
            </a:r>
            <a:endParaRPr lang="en-GB" sz="1050" dirty="0" err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44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2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0163781-D920-4D5C-97AC-AA794FCD0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478" y="1131570"/>
            <a:ext cx="8353044" cy="360045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050" b="0" dirty="0">
                <a:hlinkClick r:id="rId2"/>
              </a:rPr>
              <a:t>https://github.com/bdruesedow/kubernetes-workshop/wiki/Hands-On---Part-II</a:t>
            </a:r>
            <a:endParaRPr lang="en-GB" sz="1050" b="0" dirty="0"/>
          </a:p>
          <a:p>
            <a:pPr marL="436563" lvl="2" indent="-2286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GB" sz="1100" b="0" dirty="0"/>
          </a:p>
          <a:p>
            <a:pPr marL="436563" lvl="2" indent="-2286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GB" sz="1100" b="0" dirty="0"/>
          </a:p>
          <a:p>
            <a:pPr marL="436563" lvl="2" indent="-2286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100" b="0" dirty="0"/>
              <a:t>Run the deployment with docker compose.</a:t>
            </a:r>
          </a:p>
          <a:p>
            <a:pPr marL="436563" lvl="2" indent="-2286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100" b="0" dirty="0"/>
              <a:t>Test the application.</a:t>
            </a:r>
          </a:p>
          <a:p>
            <a:pPr marL="436563" lvl="2" indent="-2286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100" b="0" dirty="0"/>
              <a:t>Stop the container.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050" b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9F1BFD4-F21C-47B2-A798-51AF739DF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4037031" cy="431614"/>
          </a:xfrm>
        </p:spPr>
        <p:txBody>
          <a:bodyPr/>
          <a:lstStyle/>
          <a:p>
            <a:r>
              <a:rPr lang="de-DE" dirty="0"/>
              <a:t>Docker Compose − Hands-On (20 min)</a:t>
            </a:r>
            <a:endParaRPr lang="en-GB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5423A35-E1CB-472A-AC08-2F1BC5416BED}"/>
              </a:ext>
            </a:extLst>
          </p:cNvPr>
          <p:cNvSpPr txBox="1"/>
          <p:nvPr/>
        </p:nvSpPr>
        <p:spPr>
          <a:xfrm>
            <a:off x="3517784" y="69984"/>
            <a:ext cx="3646504" cy="203774"/>
          </a:xfrm>
          <a:prstGeom prst="rect">
            <a:avLst/>
          </a:prstGeom>
          <a:solidFill>
            <a:srgbClr val="D4D6E8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050" dirty="0">
                <a:solidFill>
                  <a:schemeClr val="accent6"/>
                </a:solidFill>
              </a:rPr>
              <a:t>Microservice Deployment </a:t>
            </a:r>
            <a:r>
              <a:rPr lang="de-DE" sz="1050" dirty="0" err="1">
                <a:solidFill>
                  <a:schemeClr val="accent6"/>
                </a:solidFill>
              </a:rPr>
              <a:t>with</a:t>
            </a:r>
            <a:r>
              <a:rPr lang="de-DE" sz="1050" dirty="0">
                <a:solidFill>
                  <a:schemeClr val="accent6"/>
                </a:solidFill>
              </a:rPr>
              <a:t> Docker, Kubernetes and Helm</a:t>
            </a:r>
            <a:endParaRPr lang="en-GB" sz="1050" dirty="0" err="1">
              <a:solidFill>
                <a:schemeClr val="accent6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3EF615A-9CD0-484A-9175-6FFEC4A781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20271"/>
            <a:ext cx="965281" cy="95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978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6F77A019-FAEB-4366-B71D-CF350E784F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4972828"/>
              </p:ext>
            </p:extLst>
          </p:nvPr>
        </p:nvGraphicFramePr>
        <p:xfrm>
          <a:off x="395288" y="1131888"/>
          <a:ext cx="8353426" cy="356257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176713">
                  <a:extLst>
                    <a:ext uri="{9D8B030D-6E8A-4147-A177-3AD203B41FA5}">
                      <a16:colId xmlns:a16="http://schemas.microsoft.com/office/drawing/2014/main" val="585536870"/>
                    </a:ext>
                  </a:extLst>
                </a:gridCol>
                <a:gridCol w="4176713">
                  <a:extLst>
                    <a:ext uri="{9D8B030D-6E8A-4147-A177-3AD203B41FA5}">
                      <a16:colId xmlns:a16="http://schemas.microsoft.com/office/drawing/2014/main" val="3986089465"/>
                    </a:ext>
                  </a:extLst>
                </a:gridCol>
              </a:tblGrid>
              <a:tr h="1079822"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5993395"/>
                  </a:ext>
                </a:extLst>
              </a:tr>
              <a:tr h="248275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…"/>
                      </a:pPr>
                      <a:endParaRPr lang="en-US" sz="1600" noProof="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…"/>
                      </a:pPr>
                      <a:r>
                        <a:rPr lang="en-US" sz="1600" noProof="0" dirty="0"/>
                        <a:t>you want to run multiple containers at once, without starting them </a:t>
                      </a:r>
                      <a:r>
                        <a:rPr lang="en-US" sz="1600" noProof="0" dirty="0" err="1"/>
                        <a:t>seperately</a:t>
                      </a:r>
                      <a:r>
                        <a:rPr lang="en-US" sz="1600" noProof="0" dirty="0"/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…"/>
                      </a:pPr>
                      <a:r>
                        <a:rPr lang="en-US" sz="1600" noProof="0" dirty="0"/>
                        <a:t>you want start multiple containers </a:t>
                      </a:r>
                      <a:r>
                        <a:rPr lang="en-US" sz="1600" b="0" noProof="0" dirty="0"/>
                        <a:t>on the </a:t>
                      </a:r>
                      <a:r>
                        <a:rPr lang="en-US" sz="1600" b="1" noProof="0" dirty="0"/>
                        <a:t>same host</a:t>
                      </a:r>
                      <a:r>
                        <a:rPr lang="en-US" sz="1600" b="0" noProof="0" dirty="0"/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…"/>
                      </a:pPr>
                      <a:r>
                        <a:rPr lang="en-US" sz="1600" b="0" noProof="0" dirty="0"/>
                        <a:t>you want so setup the environment for unit tests.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…"/>
                      </a:pPr>
                      <a:endParaRPr lang="en-US" sz="1600" noProof="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…"/>
                      </a:pPr>
                      <a:r>
                        <a:rPr lang="en-US" sz="1600" noProof="0" dirty="0"/>
                        <a:t>you want to run complex applications on </a:t>
                      </a:r>
                      <a:r>
                        <a:rPr lang="en-US" sz="1600" b="1" noProof="0" dirty="0"/>
                        <a:t>multiple hosts</a:t>
                      </a:r>
                      <a:r>
                        <a:rPr lang="en-US" sz="1600" noProof="0" dirty="0"/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…"/>
                      </a:pPr>
                      <a:r>
                        <a:rPr lang="en-US" sz="1600" noProof="0" dirty="0"/>
                        <a:t>you want a scalable application.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…"/>
                      </a:pPr>
                      <a:r>
                        <a:rPr lang="en-US" sz="1600" noProof="0" dirty="0"/>
                        <a:t>you want automatic restart when a container crashes.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…"/>
                      </a:pPr>
                      <a:r>
                        <a:rPr lang="en-US" sz="1600" noProof="0" dirty="0"/>
                        <a:t>you want container networking.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2386915"/>
                  </a:ext>
                </a:extLst>
              </a:tr>
            </a:tbl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8D502E4D-44CF-4935-A647-C13B40F84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2693714" cy="431614"/>
          </a:xfrm>
        </p:spPr>
        <p:txBody>
          <a:bodyPr/>
          <a:lstStyle/>
          <a:p>
            <a:r>
              <a:rPr lang="de-DE" dirty="0" err="1"/>
              <a:t>Compose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Kubernetes</a:t>
            </a:r>
            <a:endParaRPr lang="en-GB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210BC1F-D8F5-4628-8996-8066854A69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494" y="1228805"/>
            <a:ext cx="943882" cy="915566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367A9CC-0A3B-4F8A-86CA-3BE85506DD1E}"/>
              </a:ext>
            </a:extLst>
          </p:cNvPr>
          <p:cNvSpPr txBox="1"/>
          <p:nvPr/>
        </p:nvSpPr>
        <p:spPr>
          <a:xfrm>
            <a:off x="1850822" y="1579603"/>
            <a:ext cx="2721178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600" dirty="0"/>
              <a:t>Use </a:t>
            </a:r>
            <a:r>
              <a:rPr lang="de-DE" sz="1600" dirty="0" err="1"/>
              <a:t>Compose</a:t>
            </a:r>
            <a:r>
              <a:rPr lang="de-DE" sz="1600" dirty="0"/>
              <a:t> </a:t>
            </a:r>
            <a:r>
              <a:rPr lang="de-DE" sz="1600" dirty="0" err="1"/>
              <a:t>when</a:t>
            </a:r>
            <a:r>
              <a:rPr lang="de-DE" sz="1600" dirty="0"/>
              <a:t>…</a:t>
            </a:r>
            <a:endParaRPr lang="en-GB" sz="1600" dirty="0" err="1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E9E4F01-8872-4CEB-B207-84D30B3368D1}"/>
              </a:ext>
            </a:extLst>
          </p:cNvPr>
          <p:cNvSpPr txBox="1"/>
          <p:nvPr/>
        </p:nvSpPr>
        <p:spPr>
          <a:xfrm>
            <a:off x="6027534" y="1579602"/>
            <a:ext cx="2721178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600" dirty="0"/>
              <a:t>Use Kubernetes </a:t>
            </a:r>
            <a:r>
              <a:rPr lang="de-DE" sz="1600" dirty="0" err="1"/>
              <a:t>when</a:t>
            </a:r>
            <a:r>
              <a:rPr lang="de-DE" sz="1600" dirty="0"/>
              <a:t>…</a:t>
            </a:r>
            <a:endParaRPr lang="en-GB" sz="1600" dirty="0" err="1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868E7864-0F6A-4D25-B3A1-F8DF0B921B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20271"/>
            <a:ext cx="965281" cy="950113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9F00A22-D3B5-44C5-9BB8-003FEC653E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95" y="1188373"/>
            <a:ext cx="990166" cy="974607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62C7E609-27D7-4A62-90F0-2E7BF453491C}"/>
              </a:ext>
            </a:extLst>
          </p:cNvPr>
          <p:cNvSpPr txBox="1"/>
          <p:nvPr/>
        </p:nvSpPr>
        <p:spPr>
          <a:xfrm>
            <a:off x="3517784" y="69984"/>
            <a:ext cx="3646504" cy="203774"/>
          </a:xfrm>
          <a:prstGeom prst="rect">
            <a:avLst/>
          </a:prstGeom>
          <a:solidFill>
            <a:srgbClr val="D4D6E8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050" dirty="0">
                <a:solidFill>
                  <a:schemeClr val="accent6"/>
                </a:solidFill>
              </a:rPr>
              <a:t>Microservice Deployment </a:t>
            </a:r>
            <a:r>
              <a:rPr lang="de-DE" sz="1050" dirty="0" err="1">
                <a:solidFill>
                  <a:schemeClr val="accent6"/>
                </a:solidFill>
              </a:rPr>
              <a:t>with</a:t>
            </a:r>
            <a:r>
              <a:rPr lang="de-DE" sz="1050" dirty="0">
                <a:solidFill>
                  <a:schemeClr val="accent6"/>
                </a:solidFill>
              </a:rPr>
              <a:t> Docker, Kubernetes and Helm</a:t>
            </a:r>
            <a:endParaRPr lang="en-GB" sz="1050" dirty="0" err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130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467544" y="1279598"/>
            <a:ext cx="4968800" cy="345281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3882"/>
                </a:solidFill>
              </a:rPr>
              <a:t>Motivation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3882"/>
                </a:solidFill>
              </a:rPr>
              <a:t>Containers</a:t>
            </a:r>
          </a:p>
          <a:p>
            <a:pPr marL="550863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3882"/>
                </a:solidFill>
              </a:rPr>
              <a:t>Building applications with Jenkins pipelines</a:t>
            </a:r>
          </a:p>
          <a:p>
            <a:pPr marL="550863" lvl="2" indent="-342900">
              <a:buFont typeface="Arial" panose="020B0604020202020204" pitchFamily="34" charset="0"/>
              <a:buChar char="•"/>
            </a:pPr>
            <a:r>
              <a:rPr lang="en-US" dirty="0"/>
              <a:t>Docker</a:t>
            </a:r>
          </a:p>
          <a:p>
            <a:pPr marL="550863" lvl="2" indent="-342900">
              <a:buFont typeface="Arial" panose="020B0604020202020204" pitchFamily="34" charset="0"/>
              <a:buChar char="•"/>
            </a:pPr>
            <a:r>
              <a:rPr lang="en-US" dirty="0"/>
              <a:t>Compose</a:t>
            </a:r>
          </a:p>
          <a:p>
            <a:pPr marL="342900" indent="-342900">
              <a:buFont typeface="+mj-lt"/>
              <a:buAutoNum type="arabicPeriod"/>
            </a:pPr>
            <a:r>
              <a:rPr lang="en-US" u="sng" dirty="0">
                <a:solidFill>
                  <a:srgbClr val="003882"/>
                </a:solidFill>
              </a:rPr>
              <a:t>Orchestration Tools</a:t>
            </a:r>
          </a:p>
          <a:p>
            <a:pPr marL="550863" lvl="2" indent="-342900">
              <a:buFont typeface="Arial" panose="020B0604020202020204" pitchFamily="34" charset="0"/>
              <a:buChar char="•"/>
            </a:pPr>
            <a:r>
              <a:rPr lang="en-US" dirty="0"/>
              <a:t>Kubernetes</a:t>
            </a:r>
          </a:p>
          <a:p>
            <a:pPr marL="550863" lvl="2" indent="-342900">
              <a:buFont typeface="Arial" panose="020B0604020202020204" pitchFamily="34" charset="0"/>
              <a:buChar char="•"/>
            </a:pPr>
            <a:r>
              <a:rPr lang="en-US" dirty="0"/>
              <a:t>Helm</a:t>
            </a:r>
            <a:endParaRPr lang="en-US" dirty="0">
              <a:solidFill>
                <a:srgbClr val="00388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3882"/>
                </a:solidFill>
              </a:rPr>
              <a:t>Conclusion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0825" y="411087"/>
            <a:ext cx="1041018" cy="431614"/>
          </a:xfrm>
        </p:spPr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CC15117-AFB2-4DB4-A655-19518FA0F056}"/>
              </a:ext>
            </a:extLst>
          </p:cNvPr>
          <p:cNvSpPr txBox="1"/>
          <p:nvPr/>
        </p:nvSpPr>
        <p:spPr>
          <a:xfrm>
            <a:off x="3517784" y="69984"/>
            <a:ext cx="3646504" cy="203774"/>
          </a:xfrm>
          <a:prstGeom prst="rect">
            <a:avLst/>
          </a:prstGeom>
          <a:solidFill>
            <a:srgbClr val="D4D6E8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050" dirty="0">
                <a:solidFill>
                  <a:schemeClr val="accent6"/>
                </a:solidFill>
              </a:rPr>
              <a:t>Microservice Deployment </a:t>
            </a:r>
            <a:r>
              <a:rPr lang="de-DE" sz="1050" dirty="0" err="1">
                <a:solidFill>
                  <a:schemeClr val="accent6"/>
                </a:solidFill>
              </a:rPr>
              <a:t>with</a:t>
            </a:r>
            <a:r>
              <a:rPr lang="de-DE" sz="1050" dirty="0">
                <a:solidFill>
                  <a:schemeClr val="accent6"/>
                </a:solidFill>
              </a:rPr>
              <a:t> Docker, Kubernetes and Helm</a:t>
            </a:r>
            <a:endParaRPr lang="en-GB" sz="1050" dirty="0" err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152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F767D7D-2184-4F56-A053-78A1AA8DE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478" y="1131570"/>
            <a:ext cx="8000724" cy="2174580"/>
          </a:xfrm>
        </p:spPr>
        <p:txBody>
          <a:bodyPr/>
          <a:lstStyle/>
          <a:p>
            <a:endParaRPr lang="en-GB" b="0" dirty="0">
              <a:solidFill>
                <a:srgbClr val="003882"/>
              </a:solidFill>
            </a:endParaRPr>
          </a:p>
          <a:p>
            <a:r>
              <a:rPr lang="en-GB" b="0" dirty="0">
                <a:solidFill>
                  <a:srgbClr val="003882"/>
                </a:solidFill>
              </a:rPr>
              <a:t>Orchestrating containers is the next logical step after containerizing applications.</a:t>
            </a:r>
          </a:p>
          <a:p>
            <a:r>
              <a:rPr lang="en-GB" b="0" dirty="0">
                <a:solidFill>
                  <a:srgbClr val="003882"/>
                </a:solidFill>
              </a:rPr>
              <a:t>Kubernetes (K8s) is the “best-of-breed” of orchestration tools.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B37FC45-5F82-411C-8FA1-CCE316B33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1417724" cy="431614"/>
          </a:xfrm>
        </p:spPr>
        <p:txBody>
          <a:bodyPr/>
          <a:lstStyle/>
          <a:p>
            <a:r>
              <a:rPr lang="en-GB" dirty="0"/>
              <a:t>Kubernetes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0E01779-5DB2-4E2F-B8E2-F00E47794E6C}"/>
              </a:ext>
            </a:extLst>
          </p:cNvPr>
          <p:cNvSpPr txBox="1"/>
          <p:nvPr/>
        </p:nvSpPr>
        <p:spPr>
          <a:xfrm>
            <a:off x="539552" y="2220448"/>
            <a:ext cx="4896544" cy="2055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endParaRPr lang="en-GB" sz="1400" dirty="0">
              <a:solidFill>
                <a:srgbClr val="003882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3882"/>
                </a:solidFill>
              </a:rPr>
              <a:t>Kubernetes is the Greek word for “Captain”.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3882"/>
                </a:solidFill>
              </a:rPr>
              <a:t>Designed by Google (2014) and now maintained by the Cloud Native Computing Foundation (CNCF)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3882"/>
                </a:solidFill>
              </a:rPr>
              <a:t>K8s aims to provide a platform for automating deployment, scaling, operations and monitoring of application containers across a cluster of hosts.</a:t>
            </a:r>
          </a:p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endParaRPr lang="en-GB" sz="1400" dirty="0" err="1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8016425-16F5-4A43-BA9C-B04B978600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558" y="2313705"/>
            <a:ext cx="2979663" cy="19848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CD87531-9B28-4D1D-95DC-16A7D80953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4692"/>
            <a:ext cx="943882" cy="91556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82CF055-87AA-47D2-9BCA-D588F630D0EE}"/>
              </a:ext>
            </a:extLst>
          </p:cNvPr>
          <p:cNvSpPr txBox="1"/>
          <p:nvPr/>
        </p:nvSpPr>
        <p:spPr>
          <a:xfrm>
            <a:off x="3517784" y="69984"/>
            <a:ext cx="3646504" cy="203774"/>
          </a:xfrm>
          <a:prstGeom prst="rect">
            <a:avLst/>
          </a:prstGeom>
          <a:solidFill>
            <a:srgbClr val="D4D6E8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050" dirty="0">
                <a:solidFill>
                  <a:schemeClr val="accent6"/>
                </a:solidFill>
              </a:rPr>
              <a:t>Microservice Deployment </a:t>
            </a:r>
            <a:r>
              <a:rPr lang="de-DE" sz="1050" dirty="0" err="1">
                <a:solidFill>
                  <a:schemeClr val="accent6"/>
                </a:solidFill>
              </a:rPr>
              <a:t>with</a:t>
            </a:r>
            <a:r>
              <a:rPr lang="de-DE" sz="1050" dirty="0">
                <a:solidFill>
                  <a:schemeClr val="accent6"/>
                </a:solidFill>
              </a:rPr>
              <a:t> Docker, Kubernetes and Helm</a:t>
            </a:r>
            <a:endParaRPr lang="en-GB" sz="1050" dirty="0" err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775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436E1EB-B064-474B-8F65-AD58245AC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24" y="2905114"/>
            <a:ext cx="4176522" cy="1656204"/>
          </a:xfrm>
        </p:spPr>
        <p:txBody>
          <a:bodyPr/>
          <a:lstStyle/>
          <a:p>
            <a:r>
              <a:rPr lang="de-DE" dirty="0">
                <a:solidFill>
                  <a:srgbClr val="003882"/>
                </a:solidFill>
              </a:rPr>
              <a:t>Kubernetes:</a:t>
            </a:r>
          </a:p>
          <a:p>
            <a:r>
              <a:rPr lang="de-DE" sz="1400" b="0" dirty="0">
                <a:solidFill>
                  <a:srgbClr val="003882"/>
                </a:solidFill>
              </a:rPr>
              <a:t>+ powerful </a:t>
            </a:r>
            <a:r>
              <a:rPr lang="de-DE" sz="1400" b="0" dirty="0" err="1">
                <a:solidFill>
                  <a:srgbClr val="003882"/>
                </a:solidFill>
              </a:rPr>
              <a:t>orchestration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tool</a:t>
            </a:r>
            <a:endParaRPr lang="de-DE" sz="1400" b="0" dirty="0">
              <a:solidFill>
                <a:srgbClr val="003882"/>
              </a:solidFill>
            </a:endParaRPr>
          </a:p>
          <a:p>
            <a:r>
              <a:rPr lang="de-DE" sz="1400" b="0" dirty="0">
                <a:solidFill>
                  <a:srgbClr val="003882"/>
                </a:solidFill>
              </a:rPr>
              <a:t>+ extensible</a:t>
            </a:r>
          </a:p>
          <a:p>
            <a:r>
              <a:rPr lang="de-DE" sz="1400" b="0" dirty="0">
                <a:solidFill>
                  <a:srgbClr val="003882"/>
                </a:solidFill>
              </a:rPr>
              <a:t>+ </a:t>
            </a:r>
            <a:r>
              <a:rPr lang="de-DE" sz="1400" b="0" dirty="0" err="1">
                <a:solidFill>
                  <a:srgbClr val="003882"/>
                </a:solidFill>
              </a:rPr>
              <a:t>advanced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features</a:t>
            </a:r>
            <a:endParaRPr lang="de-DE" sz="1400" b="0" dirty="0">
              <a:solidFill>
                <a:srgbClr val="003882"/>
              </a:solidFill>
            </a:endParaRPr>
          </a:p>
          <a:p>
            <a:r>
              <a:rPr lang="de-DE" sz="1400" b="0" dirty="0">
                <a:solidFill>
                  <a:srgbClr val="003882"/>
                </a:solidFill>
              </a:rPr>
              <a:t>- </a:t>
            </a:r>
            <a:r>
              <a:rPr lang="de-DE" sz="1400" b="0" dirty="0" err="1">
                <a:solidFill>
                  <a:srgbClr val="003882"/>
                </a:solidFill>
              </a:rPr>
              <a:t>challenging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to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setup</a:t>
            </a:r>
            <a:endParaRPr lang="de-DE" sz="1400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4546D2C-5ABC-4CD7-AB25-E2DAA1CE3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4955936" cy="431614"/>
          </a:xfrm>
        </p:spPr>
        <p:txBody>
          <a:bodyPr/>
          <a:lstStyle/>
          <a:p>
            <a:r>
              <a:rPr lang="de-DE" dirty="0"/>
              <a:t>Kubernetes </a:t>
            </a:r>
            <a:r>
              <a:rPr lang="de-DE" dirty="0" err="1"/>
              <a:t>vs</a:t>
            </a:r>
            <a:r>
              <a:rPr lang="de-DE" dirty="0"/>
              <a:t> Docker </a:t>
            </a:r>
            <a:r>
              <a:rPr lang="de-DE" dirty="0" err="1"/>
              <a:t>Swarm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Apache </a:t>
            </a:r>
            <a:r>
              <a:rPr lang="de-DE" dirty="0" err="1"/>
              <a:t>Mesos</a:t>
            </a:r>
            <a:endParaRPr lang="en-GB" dirty="0"/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7E4CEE75-E26C-46BB-8DF8-60ED12F00E27}"/>
              </a:ext>
            </a:extLst>
          </p:cNvPr>
          <p:cNvSpPr txBox="1">
            <a:spLocks/>
          </p:cNvSpPr>
          <p:nvPr/>
        </p:nvSpPr>
        <p:spPr bwMode="auto">
          <a:xfrm>
            <a:off x="539552" y="1238735"/>
            <a:ext cx="4176522" cy="1656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  <a:defRPr lang="de-DE" sz="1600" b="1" kern="120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defTabSz="1254125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  <a:defRPr sz="1600" kern="120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 marL="207963" indent="-207963"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10000"/>
              <a:buFontTx/>
              <a:buBlip>
                <a:blip r:embed="rId3"/>
              </a:buBlip>
              <a:defRPr sz="1600" b="1" kern="120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 marL="431800" indent="-215900"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10000"/>
              <a:buFontTx/>
              <a:buBlip>
                <a:blip r:embed="rId3"/>
              </a:buBlip>
              <a:defRPr sz="1600" kern="120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 marL="647700" indent="-215900"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10000"/>
              <a:buFontTx/>
              <a:buBlip>
                <a:blip r:embed="rId4"/>
              </a:buBlip>
              <a:defRPr sz="1400" kern="120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  <a:lvl6pPr marL="208800" indent="-208800" algn="l" defTabSz="914400" rtl="0" eaLnBrk="1" latinLnBrk="0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+mj-lt"/>
              <a:buAutoNum type="arabicPeriod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003882"/>
                </a:solidFill>
              </a:rPr>
              <a:t>Docker Swarm:</a:t>
            </a:r>
          </a:p>
          <a:p>
            <a:r>
              <a:rPr lang="en-GB" sz="1400" b="0" dirty="0">
                <a:solidFill>
                  <a:srgbClr val="003882"/>
                </a:solidFill>
              </a:rPr>
              <a:t>+ built-in Docker tool</a:t>
            </a:r>
          </a:p>
          <a:p>
            <a:r>
              <a:rPr lang="en-GB" sz="1400" b="0" dirty="0">
                <a:solidFill>
                  <a:srgbClr val="003882"/>
                </a:solidFill>
              </a:rPr>
              <a:t>+ simple to setup</a:t>
            </a:r>
          </a:p>
          <a:p>
            <a:r>
              <a:rPr lang="en-GB" sz="1400" b="0" dirty="0">
                <a:solidFill>
                  <a:srgbClr val="003882"/>
                </a:solidFill>
              </a:rPr>
              <a:t>- not as extensible as Kubernetes</a:t>
            </a:r>
          </a:p>
          <a:p>
            <a:endParaRPr lang="en-GB" b="0" dirty="0">
              <a:solidFill>
                <a:srgbClr val="003882"/>
              </a:solidFill>
            </a:endParaRPr>
          </a:p>
          <a:p>
            <a:endParaRPr lang="en-GB" b="0" dirty="0">
              <a:solidFill>
                <a:srgbClr val="003882"/>
              </a:solidFill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9" name="Inhaltsplatzhalter 1">
            <a:extLst>
              <a:ext uri="{FF2B5EF4-FFF2-40B4-BE49-F238E27FC236}">
                <a16:creationId xmlns:a16="http://schemas.microsoft.com/office/drawing/2014/main" id="{BF4160A5-9F92-4E59-ACE9-08BDCDD9F062}"/>
              </a:ext>
            </a:extLst>
          </p:cNvPr>
          <p:cNvSpPr txBox="1">
            <a:spLocks/>
          </p:cNvSpPr>
          <p:nvPr/>
        </p:nvSpPr>
        <p:spPr bwMode="auto">
          <a:xfrm>
            <a:off x="4569881" y="1243454"/>
            <a:ext cx="4034568" cy="1656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  <a:defRPr lang="de-DE" sz="1600" b="1" kern="120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defTabSz="1254125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  <a:defRPr sz="1600" kern="120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 marL="207963" indent="-207963"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10000"/>
              <a:buFontTx/>
              <a:buBlip>
                <a:blip r:embed="rId3"/>
              </a:buBlip>
              <a:defRPr sz="1600" b="1" kern="120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 marL="431800" indent="-215900"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10000"/>
              <a:buFontTx/>
              <a:buBlip>
                <a:blip r:embed="rId3"/>
              </a:buBlip>
              <a:defRPr sz="1600" kern="120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 marL="647700" indent="-215900"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10000"/>
              <a:buFontTx/>
              <a:buBlip>
                <a:blip r:embed="rId4"/>
              </a:buBlip>
              <a:defRPr sz="1400" kern="120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  <a:lvl6pPr marL="208800" indent="-208800" algn="l" defTabSz="914400" rtl="0" eaLnBrk="1" latinLnBrk="0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+mj-lt"/>
              <a:buAutoNum type="arabicPeriod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003882"/>
                </a:solidFill>
              </a:rPr>
              <a:t>Apache Mesos:</a:t>
            </a:r>
          </a:p>
          <a:p>
            <a:r>
              <a:rPr lang="en-GB" sz="1400" b="0" dirty="0">
                <a:solidFill>
                  <a:srgbClr val="003882"/>
                </a:solidFill>
              </a:rPr>
              <a:t>+ can also run multiple complicated applications (e.g. Multiple Kubernetes clusters)</a:t>
            </a:r>
          </a:p>
          <a:p>
            <a:endParaRPr lang="en-GB" b="0" dirty="0">
              <a:solidFill>
                <a:srgbClr val="003882"/>
              </a:solidFill>
            </a:endParaRPr>
          </a:p>
          <a:p>
            <a:endParaRPr lang="en-GB" b="0" dirty="0">
              <a:solidFill>
                <a:srgbClr val="003882"/>
              </a:solidFill>
            </a:endParaRPr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93E719B-5516-49BD-9C07-CA009FF7BD0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4692"/>
            <a:ext cx="943882" cy="91556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0CC715A-2742-4C9A-BA29-937CB76BFED0}"/>
              </a:ext>
            </a:extLst>
          </p:cNvPr>
          <p:cNvSpPr txBox="1"/>
          <p:nvPr/>
        </p:nvSpPr>
        <p:spPr>
          <a:xfrm>
            <a:off x="3517784" y="69984"/>
            <a:ext cx="3646504" cy="203774"/>
          </a:xfrm>
          <a:prstGeom prst="rect">
            <a:avLst/>
          </a:prstGeom>
          <a:solidFill>
            <a:srgbClr val="D4D6E8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050" dirty="0">
                <a:solidFill>
                  <a:schemeClr val="accent6"/>
                </a:solidFill>
              </a:rPr>
              <a:t>Microservice Deployment </a:t>
            </a:r>
            <a:r>
              <a:rPr lang="de-DE" sz="1050" dirty="0" err="1">
                <a:solidFill>
                  <a:schemeClr val="accent6"/>
                </a:solidFill>
              </a:rPr>
              <a:t>with</a:t>
            </a:r>
            <a:r>
              <a:rPr lang="de-DE" sz="1050" dirty="0">
                <a:solidFill>
                  <a:schemeClr val="accent6"/>
                </a:solidFill>
              </a:rPr>
              <a:t> Docker, Kubernetes and Helm</a:t>
            </a:r>
            <a:endParaRPr lang="en-GB" sz="1050" dirty="0" err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182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F767D7D-2184-4F56-A053-78A1AA8DE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sz="1400" b="0" dirty="0">
              <a:solidFill>
                <a:srgbClr val="003882"/>
              </a:solidFill>
            </a:endParaRPr>
          </a:p>
          <a:p>
            <a:r>
              <a:rPr lang="en-GB" sz="1400" b="0" dirty="0">
                <a:solidFill>
                  <a:srgbClr val="003882"/>
                </a:solidFill>
              </a:rPr>
              <a:t>Kubernetes …</a:t>
            </a:r>
          </a:p>
          <a:p>
            <a:pPr marL="285750" indent="-285750">
              <a:buFont typeface="Arial" panose="020B0604020202020204" pitchFamily="34" charset="0"/>
              <a:buChar char="…"/>
            </a:pPr>
            <a:r>
              <a:rPr lang="en-GB" sz="1400" b="0" dirty="0">
                <a:solidFill>
                  <a:srgbClr val="003882"/>
                </a:solidFill>
              </a:rPr>
              <a:t>groups containers and resources into logical units</a:t>
            </a:r>
          </a:p>
          <a:p>
            <a:pPr marL="285750" indent="-285750">
              <a:buFont typeface="Arial" panose="020B0604020202020204" pitchFamily="34" charset="0"/>
              <a:buChar char="…"/>
            </a:pPr>
            <a:r>
              <a:rPr lang="en-GB" sz="1400" b="0" dirty="0">
                <a:solidFill>
                  <a:srgbClr val="003882"/>
                </a:solidFill>
              </a:rPr>
              <a:t>automates the deployment, scaling and management of containers</a:t>
            </a:r>
          </a:p>
          <a:p>
            <a:pPr marL="285750" indent="-285750">
              <a:buFont typeface="Arial" panose="020B0604020202020204" pitchFamily="34" charset="0"/>
              <a:buChar char="…"/>
            </a:pPr>
            <a:r>
              <a:rPr lang="en-GB" sz="1400" b="0" dirty="0">
                <a:solidFill>
                  <a:srgbClr val="003882"/>
                </a:solidFill>
              </a:rPr>
              <a:t>keeps the modularity</a:t>
            </a:r>
          </a:p>
          <a:p>
            <a:pPr marL="285750" indent="-285750">
              <a:buFont typeface="Arial" panose="020B0604020202020204" pitchFamily="34" charset="0"/>
              <a:buChar char="…"/>
            </a:pPr>
            <a:r>
              <a:rPr lang="en-GB" sz="1400" b="0" dirty="0">
                <a:solidFill>
                  <a:srgbClr val="003882"/>
                </a:solidFill>
              </a:rPr>
              <a:t>simplifies large deployments and update of software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B37FC45-5F82-411C-8FA1-CCE316B33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1417724" cy="431614"/>
          </a:xfrm>
        </p:spPr>
        <p:txBody>
          <a:bodyPr/>
          <a:lstStyle/>
          <a:p>
            <a:r>
              <a:rPr lang="en-GB" dirty="0"/>
              <a:t>Kubernetes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386184-9377-4A6C-962B-8581441DB6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4692"/>
            <a:ext cx="943882" cy="91556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2C446FF-9692-44BF-93FA-0569C1E4D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2659" y="3352788"/>
            <a:ext cx="3615863" cy="131828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E5DA443-3B91-461D-A69D-E54D9C22CA5B}"/>
              </a:ext>
            </a:extLst>
          </p:cNvPr>
          <p:cNvSpPr txBox="1"/>
          <p:nvPr/>
        </p:nvSpPr>
        <p:spPr>
          <a:xfrm>
            <a:off x="3517784" y="69984"/>
            <a:ext cx="3646504" cy="203774"/>
          </a:xfrm>
          <a:prstGeom prst="rect">
            <a:avLst/>
          </a:prstGeom>
          <a:solidFill>
            <a:srgbClr val="D4D6E8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050" dirty="0">
                <a:solidFill>
                  <a:schemeClr val="accent6"/>
                </a:solidFill>
              </a:rPr>
              <a:t>Microservice Deployment </a:t>
            </a:r>
            <a:r>
              <a:rPr lang="de-DE" sz="1050" dirty="0" err="1">
                <a:solidFill>
                  <a:schemeClr val="accent6"/>
                </a:solidFill>
              </a:rPr>
              <a:t>with</a:t>
            </a:r>
            <a:r>
              <a:rPr lang="de-DE" sz="1050" dirty="0">
                <a:solidFill>
                  <a:schemeClr val="accent6"/>
                </a:solidFill>
              </a:rPr>
              <a:t> Docker, Kubernetes and Helm</a:t>
            </a:r>
            <a:endParaRPr lang="en-GB" sz="1050" dirty="0" err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041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2FF0395-A55C-48BE-9DC3-FE15A080E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003882"/>
                </a:solidFill>
              </a:rPr>
              <a:t>Cluster and Nodes: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BC6E433-3690-4577-A99A-F121FFAF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2676466" cy="431614"/>
          </a:xfrm>
        </p:spPr>
        <p:txBody>
          <a:bodyPr/>
          <a:lstStyle/>
          <a:p>
            <a:r>
              <a:rPr lang="en-GB" dirty="0"/>
              <a:t>Kubernetes Architecture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0D3058C-03C8-4050-BA2B-BC587FD92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495" y="1707654"/>
            <a:ext cx="3376535" cy="273102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5753679-7F87-4ED4-A44B-59501422204D}"/>
              </a:ext>
            </a:extLst>
          </p:cNvPr>
          <p:cNvSpPr txBox="1"/>
          <p:nvPr/>
        </p:nvSpPr>
        <p:spPr>
          <a:xfrm flipH="1">
            <a:off x="3628030" y="2283718"/>
            <a:ext cx="5120492" cy="19580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K8s coordinates a cluster of computers that are connected to work as a single unit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Nodes are VM’s or physical Computers that serves as a worker machine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Master Node manages the whole cluster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Worker Nodes host the running applications</a:t>
            </a:r>
          </a:p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endParaRPr lang="en-GB" sz="14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61CC97B-9939-4FF8-BB4D-7B80103BC5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4692"/>
            <a:ext cx="943882" cy="91556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9DF850E-B5A9-4935-B70D-6486E4F043BF}"/>
              </a:ext>
            </a:extLst>
          </p:cNvPr>
          <p:cNvSpPr txBox="1"/>
          <p:nvPr/>
        </p:nvSpPr>
        <p:spPr>
          <a:xfrm>
            <a:off x="3517784" y="69984"/>
            <a:ext cx="3646504" cy="203774"/>
          </a:xfrm>
          <a:prstGeom prst="rect">
            <a:avLst/>
          </a:prstGeom>
          <a:solidFill>
            <a:srgbClr val="D4D6E8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050" dirty="0">
                <a:solidFill>
                  <a:schemeClr val="accent6"/>
                </a:solidFill>
              </a:rPr>
              <a:t>Microservice Deployment </a:t>
            </a:r>
            <a:r>
              <a:rPr lang="de-DE" sz="1050" dirty="0" err="1">
                <a:solidFill>
                  <a:schemeClr val="accent6"/>
                </a:solidFill>
              </a:rPr>
              <a:t>with</a:t>
            </a:r>
            <a:r>
              <a:rPr lang="de-DE" sz="1050" dirty="0">
                <a:solidFill>
                  <a:schemeClr val="accent6"/>
                </a:solidFill>
              </a:rPr>
              <a:t> Docker, Kubernetes and Helm</a:t>
            </a:r>
            <a:endParaRPr lang="en-GB" sz="1050" dirty="0" err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021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467544" y="1279598"/>
            <a:ext cx="4968800" cy="345281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3882"/>
                </a:solidFill>
              </a:rPr>
              <a:t>Motivation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3882"/>
                </a:solidFill>
              </a:rPr>
              <a:t>Containers</a:t>
            </a:r>
          </a:p>
          <a:p>
            <a:pPr marL="550863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3882"/>
                </a:solidFill>
              </a:rPr>
              <a:t>Building applications with Jenkins pipelines</a:t>
            </a:r>
          </a:p>
          <a:p>
            <a:pPr marL="550863" lvl="2" indent="-342900">
              <a:buFont typeface="Arial" panose="020B0604020202020204" pitchFamily="34" charset="0"/>
              <a:buChar char="•"/>
            </a:pPr>
            <a:r>
              <a:rPr lang="en-US" dirty="0"/>
              <a:t>Docker</a:t>
            </a:r>
          </a:p>
          <a:p>
            <a:pPr marL="550863" lvl="2" indent="-342900">
              <a:buFont typeface="Arial" panose="020B0604020202020204" pitchFamily="34" charset="0"/>
              <a:buChar char="•"/>
            </a:pPr>
            <a:r>
              <a:rPr lang="en-US" dirty="0"/>
              <a:t>Hands-On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3882"/>
                </a:solidFill>
              </a:rPr>
              <a:t>Orchestration Tools</a:t>
            </a:r>
          </a:p>
          <a:p>
            <a:pPr marL="550863" lvl="2" indent="-342900">
              <a:buFont typeface="Arial" panose="020B0604020202020204" pitchFamily="34" charset="0"/>
              <a:buChar char="•"/>
            </a:pPr>
            <a:r>
              <a:rPr lang="en-US" dirty="0"/>
              <a:t>Kubernetes</a:t>
            </a:r>
          </a:p>
          <a:p>
            <a:pPr marL="550863" lvl="2" indent="-342900">
              <a:buFont typeface="Arial" panose="020B0604020202020204" pitchFamily="34" charset="0"/>
              <a:buChar char="•"/>
            </a:pPr>
            <a:r>
              <a:rPr lang="en-US" dirty="0"/>
              <a:t>Helm</a:t>
            </a:r>
          </a:p>
          <a:p>
            <a:pPr marL="550863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3882"/>
                </a:solidFill>
              </a:rPr>
              <a:t>Hands-On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3882"/>
                </a:solidFill>
              </a:rPr>
              <a:t>Conclusion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0825" y="411087"/>
            <a:ext cx="1041018" cy="431614"/>
          </a:xfrm>
        </p:spPr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CC15117-AFB2-4DB4-A655-19518FA0F056}"/>
              </a:ext>
            </a:extLst>
          </p:cNvPr>
          <p:cNvSpPr txBox="1"/>
          <p:nvPr/>
        </p:nvSpPr>
        <p:spPr>
          <a:xfrm>
            <a:off x="3517784" y="69984"/>
            <a:ext cx="3646504" cy="203774"/>
          </a:xfrm>
          <a:prstGeom prst="rect">
            <a:avLst/>
          </a:prstGeom>
          <a:solidFill>
            <a:srgbClr val="D4D6E8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050" dirty="0">
                <a:solidFill>
                  <a:schemeClr val="accent6"/>
                </a:solidFill>
              </a:rPr>
              <a:t>Microservice Deployment </a:t>
            </a:r>
            <a:r>
              <a:rPr lang="de-DE" sz="1050" dirty="0" err="1">
                <a:solidFill>
                  <a:schemeClr val="accent6"/>
                </a:solidFill>
              </a:rPr>
              <a:t>with</a:t>
            </a:r>
            <a:r>
              <a:rPr lang="de-DE" sz="1050" dirty="0">
                <a:solidFill>
                  <a:schemeClr val="accent6"/>
                </a:solidFill>
              </a:rPr>
              <a:t> Docker, Kubernetes and Helm</a:t>
            </a:r>
            <a:endParaRPr lang="en-GB" sz="1050" dirty="0" err="1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2FF0395-A55C-48BE-9DC3-FE15A080E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003882"/>
                </a:solidFill>
              </a:rPr>
              <a:t>Deployments: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BC6E433-3690-4577-A99A-F121FFAF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2522193" cy="431614"/>
          </a:xfrm>
        </p:spPr>
        <p:txBody>
          <a:bodyPr/>
          <a:lstStyle/>
          <a:p>
            <a:r>
              <a:rPr lang="en-GB" dirty="0"/>
              <a:t>Kubernetes Resources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5753679-7F87-4ED4-A44B-59501422204D}"/>
              </a:ext>
            </a:extLst>
          </p:cNvPr>
          <p:cNvSpPr txBox="1"/>
          <p:nvPr/>
        </p:nvSpPr>
        <p:spPr>
          <a:xfrm flipH="1">
            <a:off x="3643012" y="2209562"/>
            <a:ext cx="5120492" cy="17272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Deployments create and update instances of the application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Managed by the master Node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Schedules application instances onto individual nodes in the cluster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Instances are monitored to provide a self-healing mechanism</a:t>
            </a:r>
          </a:p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endParaRPr lang="en-GB" sz="14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20DB101-5FDE-4E5D-B156-DEB87163D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7241" y="1712937"/>
            <a:ext cx="3376535" cy="273102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DFFA76A-5A10-4208-9A7F-ABDC4B1FFE9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4692"/>
            <a:ext cx="943882" cy="91556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77C0C80-790C-4329-BC61-A3E3300E0A58}"/>
              </a:ext>
            </a:extLst>
          </p:cNvPr>
          <p:cNvSpPr txBox="1"/>
          <p:nvPr/>
        </p:nvSpPr>
        <p:spPr>
          <a:xfrm>
            <a:off x="3517784" y="69984"/>
            <a:ext cx="3646504" cy="203774"/>
          </a:xfrm>
          <a:prstGeom prst="rect">
            <a:avLst/>
          </a:prstGeom>
          <a:solidFill>
            <a:srgbClr val="D4D6E8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050" dirty="0">
                <a:solidFill>
                  <a:schemeClr val="accent6"/>
                </a:solidFill>
              </a:rPr>
              <a:t>Microservice Deployment </a:t>
            </a:r>
            <a:r>
              <a:rPr lang="de-DE" sz="1050" dirty="0" err="1">
                <a:solidFill>
                  <a:schemeClr val="accent6"/>
                </a:solidFill>
              </a:rPr>
              <a:t>with</a:t>
            </a:r>
            <a:r>
              <a:rPr lang="de-DE" sz="1050" dirty="0">
                <a:solidFill>
                  <a:schemeClr val="accent6"/>
                </a:solidFill>
              </a:rPr>
              <a:t> Docker, Kubernetes and Helm</a:t>
            </a:r>
            <a:endParaRPr lang="en-GB" sz="1050" dirty="0" err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784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2FF0395-A55C-48BE-9DC3-FE15A080E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003882"/>
                </a:solidFill>
              </a:rPr>
              <a:t>Pods and Nodes: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BC6E433-3690-4577-A99A-F121FFAF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2522193" cy="431614"/>
          </a:xfrm>
        </p:spPr>
        <p:txBody>
          <a:bodyPr/>
          <a:lstStyle/>
          <a:p>
            <a:r>
              <a:rPr lang="en-GB" dirty="0"/>
              <a:t>Kubernetes Resources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5753679-7F87-4ED4-A44B-59501422204D}"/>
              </a:ext>
            </a:extLst>
          </p:cNvPr>
          <p:cNvSpPr txBox="1"/>
          <p:nvPr/>
        </p:nvSpPr>
        <p:spPr>
          <a:xfrm flipH="1">
            <a:off x="3628030" y="2283718"/>
            <a:ext cx="5120492" cy="17272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Pod is a group of one or more application containers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Pods run on Nodes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Includes volumes, IP address and information about how to run each container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A Node can contain many Pods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B394AEE-69C3-421B-8C73-5F974D953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343" y="1707654"/>
            <a:ext cx="3278277" cy="280995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6773475-507C-402F-8A56-FF062C63D0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4692"/>
            <a:ext cx="943882" cy="91556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9810FB4-2F48-4E65-84D7-A85EABE0E5E1}"/>
              </a:ext>
            </a:extLst>
          </p:cNvPr>
          <p:cNvSpPr txBox="1"/>
          <p:nvPr/>
        </p:nvSpPr>
        <p:spPr>
          <a:xfrm>
            <a:off x="3517784" y="69984"/>
            <a:ext cx="3646504" cy="203774"/>
          </a:xfrm>
          <a:prstGeom prst="rect">
            <a:avLst/>
          </a:prstGeom>
          <a:solidFill>
            <a:srgbClr val="D4D6E8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050" dirty="0">
                <a:solidFill>
                  <a:schemeClr val="accent6"/>
                </a:solidFill>
              </a:rPr>
              <a:t>Microservice Deployment </a:t>
            </a:r>
            <a:r>
              <a:rPr lang="de-DE" sz="1050" dirty="0" err="1">
                <a:solidFill>
                  <a:schemeClr val="accent6"/>
                </a:solidFill>
              </a:rPr>
              <a:t>with</a:t>
            </a:r>
            <a:r>
              <a:rPr lang="de-DE" sz="1050" dirty="0">
                <a:solidFill>
                  <a:schemeClr val="accent6"/>
                </a:solidFill>
              </a:rPr>
              <a:t> Docker, Kubernetes and Helm</a:t>
            </a:r>
            <a:endParaRPr lang="en-GB" sz="1050" dirty="0" err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284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84312094-3047-42E3-9A8D-AB74B42C7B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049" y="1219196"/>
            <a:ext cx="3390968" cy="3786868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2FF0395-A55C-48BE-9DC3-FE15A080E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003882"/>
                </a:solidFill>
              </a:rPr>
              <a:t>Services: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BC6E433-3690-4577-A99A-F121FFAF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2522193" cy="431614"/>
          </a:xfrm>
        </p:spPr>
        <p:txBody>
          <a:bodyPr/>
          <a:lstStyle/>
          <a:p>
            <a:r>
              <a:rPr lang="en-GB" dirty="0"/>
              <a:t>Kubernetes Resources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5753679-7F87-4ED4-A44B-59501422204D}"/>
              </a:ext>
            </a:extLst>
          </p:cNvPr>
          <p:cNvSpPr txBox="1"/>
          <p:nvPr/>
        </p:nvSpPr>
        <p:spPr>
          <a:xfrm flipH="1">
            <a:off x="3654017" y="1995686"/>
            <a:ext cx="5120492" cy="1868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A Service is an abstraction layer which defines a logical set of Pods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Enables internal and external traffic exposure, load balancing and service discovery for the pods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Allows Pods to die and replicate without impacting the application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57E1699-8E04-477B-861D-EC959FF56AC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4692"/>
            <a:ext cx="943882" cy="91556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E187366-FF89-49DC-8BB4-0097F1B7A2E3}"/>
              </a:ext>
            </a:extLst>
          </p:cNvPr>
          <p:cNvSpPr txBox="1"/>
          <p:nvPr/>
        </p:nvSpPr>
        <p:spPr>
          <a:xfrm>
            <a:off x="3517784" y="69984"/>
            <a:ext cx="3646504" cy="203774"/>
          </a:xfrm>
          <a:prstGeom prst="rect">
            <a:avLst/>
          </a:prstGeom>
          <a:solidFill>
            <a:srgbClr val="D4D6E8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050" dirty="0">
                <a:solidFill>
                  <a:schemeClr val="accent6"/>
                </a:solidFill>
              </a:rPr>
              <a:t>Microservice Deployment </a:t>
            </a:r>
            <a:r>
              <a:rPr lang="de-DE" sz="1050" dirty="0" err="1">
                <a:solidFill>
                  <a:schemeClr val="accent6"/>
                </a:solidFill>
              </a:rPr>
              <a:t>with</a:t>
            </a:r>
            <a:r>
              <a:rPr lang="de-DE" sz="1050" dirty="0">
                <a:solidFill>
                  <a:schemeClr val="accent6"/>
                </a:solidFill>
              </a:rPr>
              <a:t> Docker, Kubernetes and Helm</a:t>
            </a:r>
            <a:endParaRPr lang="en-GB" sz="1050" dirty="0" err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115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2FF0395-A55C-48BE-9DC3-FE15A080E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003882"/>
                </a:solidFill>
              </a:rPr>
              <a:t>Secrets</a:t>
            </a:r>
            <a:r>
              <a:rPr lang="de-DE" b="0" dirty="0">
                <a:solidFill>
                  <a:srgbClr val="003882"/>
                </a:solidFill>
              </a:rPr>
              <a:t>:</a:t>
            </a:r>
          </a:p>
          <a:p>
            <a:endParaRPr lang="de-DE" b="0" dirty="0">
              <a:solidFill>
                <a:srgbClr val="00388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b="0" dirty="0" err="1">
                <a:solidFill>
                  <a:srgbClr val="003882"/>
                </a:solidFill>
              </a:rPr>
              <a:t>Contain</a:t>
            </a:r>
            <a:r>
              <a:rPr lang="de-DE" sz="1400" b="0" dirty="0">
                <a:solidFill>
                  <a:srgbClr val="003882"/>
                </a:solidFill>
              </a:rPr>
              <a:t> a </a:t>
            </a:r>
            <a:r>
              <a:rPr lang="de-DE" sz="1400" b="0" dirty="0" err="1">
                <a:solidFill>
                  <a:srgbClr val="003882"/>
                </a:solidFill>
              </a:rPr>
              <a:t>small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amount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of</a:t>
            </a:r>
            <a:r>
              <a:rPr lang="de-DE" sz="1400" b="0" dirty="0">
                <a:solidFill>
                  <a:srgbClr val="003882"/>
                </a:solidFill>
              </a:rPr>
              <a:t> sensitive </a:t>
            </a:r>
            <a:r>
              <a:rPr lang="de-DE" sz="1400" b="0" dirty="0" err="1">
                <a:solidFill>
                  <a:srgbClr val="003882"/>
                </a:solidFill>
              </a:rPr>
              <a:t>data</a:t>
            </a:r>
            <a:r>
              <a:rPr lang="en-GB" sz="1400" b="0" dirty="0">
                <a:solidFill>
                  <a:srgbClr val="003882"/>
                </a:solidFill>
              </a:rPr>
              <a:t> (password, token, key)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dirty="0">
                <a:solidFill>
                  <a:srgbClr val="003882"/>
                </a:solidFill>
              </a:rPr>
              <a:t>Can be created by a user or the system</a:t>
            </a:r>
          </a:p>
          <a:p>
            <a:endParaRPr lang="en-GB" b="0" dirty="0">
              <a:solidFill>
                <a:srgbClr val="003882"/>
              </a:solidFill>
            </a:endParaRPr>
          </a:p>
          <a:p>
            <a:r>
              <a:rPr lang="en-GB" dirty="0">
                <a:solidFill>
                  <a:srgbClr val="003882"/>
                </a:solidFill>
              </a:rPr>
              <a:t>Ingress</a:t>
            </a:r>
            <a:r>
              <a:rPr lang="en-GB" b="0" dirty="0">
                <a:solidFill>
                  <a:srgbClr val="003882"/>
                </a:solidFill>
              </a:rPr>
              <a:t>:</a:t>
            </a:r>
          </a:p>
          <a:p>
            <a:endParaRPr lang="en-GB" b="0" dirty="0">
              <a:solidFill>
                <a:srgbClr val="00388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dirty="0">
                <a:solidFill>
                  <a:srgbClr val="003882"/>
                </a:solidFill>
              </a:rPr>
              <a:t>Exposes HTTP and HTTPS routes from outside the cluster to services in the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dirty="0">
                <a:solidFill>
                  <a:srgbClr val="003882"/>
                </a:solidFill>
              </a:rPr>
              <a:t>Managed by an Ingress Controller</a:t>
            </a:r>
            <a:endParaRPr lang="en-GB" b="0" dirty="0">
              <a:solidFill>
                <a:srgbClr val="00388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>
              <a:solidFill>
                <a:srgbClr val="003882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BC6E433-3690-4577-A99A-F121FFAF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2522193" cy="431614"/>
          </a:xfrm>
        </p:spPr>
        <p:txBody>
          <a:bodyPr/>
          <a:lstStyle/>
          <a:p>
            <a:r>
              <a:rPr lang="en-GB" dirty="0"/>
              <a:t>Kubernetes Resources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811B763-1326-4C26-B386-CF54C3B431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4692"/>
            <a:ext cx="943882" cy="91556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141F5B0-8108-46BA-B747-46EB5992E332}"/>
              </a:ext>
            </a:extLst>
          </p:cNvPr>
          <p:cNvSpPr txBox="1"/>
          <p:nvPr/>
        </p:nvSpPr>
        <p:spPr>
          <a:xfrm>
            <a:off x="3517784" y="69984"/>
            <a:ext cx="3646504" cy="203774"/>
          </a:xfrm>
          <a:prstGeom prst="rect">
            <a:avLst/>
          </a:prstGeom>
          <a:solidFill>
            <a:srgbClr val="D4D6E8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050" dirty="0">
                <a:solidFill>
                  <a:schemeClr val="accent6"/>
                </a:solidFill>
              </a:rPr>
              <a:t>Microservice Deployment </a:t>
            </a:r>
            <a:r>
              <a:rPr lang="de-DE" sz="1050" dirty="0" err="1">
                <a:solidFill>
                  <a:schemeClr val="accent6"/>
                </a:solidFill>
              </a:rPr>
              <a:t>with</a:t>
            </a:r>
            <a:r>
              <a:rPr lang="de-DE" sz="1050" dirty="0">
                <a:solidFill>
                  <a:schemeClr val="accent6"/>
                </a:solidFill>
              </a:rPr>
              <a:t> Docker, Kubernetes and Helm</a:t>
            </a:r>
            <a:endParaRPr lang="en-GB" sz="1050" dirty="0" err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124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2E3797E-2B93-42EE-AB49-AAA438190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521" y="1419622"/>
            <a:ext cx="3779431" cy="3435846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2FF0395-A55C-48BE-9DC3-FE15A080E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003882"/>
                </a:solidFill>
              </a:rPr>
              <a:t>Scaling: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BC6E433-3690-4577-A99A-F121FFAF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2329832" cy="431614"/>
          </a:xfrm>
        </p:spPr>
        <p:txBody>
          <a:bodyPr/>
          <a:lstStyle/>
          <a:p>
            <a:r>
              <a:rPr lang="en-GB" dirty="0"/>
              <a:t>Kubernetes Features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5753679-7F87-4ED4-A44B-59501422204D}"/>
              </a:ext>
            </a:extLst>
          </p:cNvPr>
          <p:cNvSpPr txBox="1"/>
          <p:nvPr/>
        </p:nvSpPr>
        <p:spPr>
          <a:xfrm flipH="1">
            <a:off x="3654017" y="1995686"/>
            <a:ext cx="5120492" cy="14066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Deployments can create multiple instances of pods by changing the number replicas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Will Schedule new pods to Nodes with available resources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Kubernetes supports autoscaling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07FF5C8-FC9D-4297-8DED-1033DF2804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4692"/>
            <a:ext cx="943882" cy="91556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23C17A82-C31A-4BD0-87CF-0D7AEEDE0888}"/>
              </a:ext>
            </a:extLst>
          </p:cNvPr>
          <p:cNvSpPr txBox="1"/>
          <p:nvPr/>
        </p:nvSpPr>
        <p:spPr>
          <a:xfrm>
            <a:off x="3517784" y="69984"/>
            <a:ext cx="3646504" cy="203774"/>
          </a:xfrm>
          <a:prstGeom prst="rect">
            <a:avLst/>
          </a:prstGeom>
          <a:solidFill>
            <a:srgbClr val="D4D6E8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050" dirty="0">
                <a:solidFill>
                  <a:schemeClr val="accent6"/>
                </a:solidFill>
              </a:rPr>
              <a:t>Microservice Deployment </a:t>
            </a:r>
            <a:r>
              <a:rPr lang="de-DE" sz="1050" dirty="0" err="1">
                <a:solidFill>
                  <a:schemeClr val="accent6"/>
                </a:solidFill>
              </a:rPr>
              <a:t>with</a:t>
            </a:r>
            <a:r>
              <a:rPr lang="de-DE" sz="1050" dirty="0">
                <a:solidFill>
                  <a:schemeClr val="accent6"/>
                </a:solidFill>
              </a:rPr>
              <a:t> Docker, Kubernetes and Helm</a:t>
            </a:r>
            <a:endParaRPr lang="en-GB" sz="1050" dirty="0" err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054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E290635D-9965-48A6-86D9-36AB3F1ED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6328" y="1419622"/>
            <a:ext cx="3779432" cy="3435847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2FF0395-A55C-48BE-9DC3-FE15A080E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003882"/>
                </a:solidFill>
              </a:rPr>
              <a:t>Scaling: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BC6E433-3690-4577-A99A-F121FFAF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2329832" cy="431614"/>
          </a:xfrm>
        </p:spPr>
        <p:txBody>
          <a:bodyPr/>
          <a:lstStyle/>
          <a:p>
            <a:r>
              <a:rPr lang="en-GB" dirty="0"/>
              <a:t>Kubernetes Features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5753679-7F87-4ED4-A44B-59501422204D}"/>
              </a:ext>
            </a:extLst>
          </p:cNvPr>
          <p:cNvSpPr txBox="1"/>
          <p:nvPr/>
        </p:nvSpPr>
        <p:spPr>
          <a:xfrm flipH="1">
            <a:off x="3654017" y="1995686"/>
            <a:ext cx="5120492" cy="14066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Deployments can create multiple instances of pods by changing the number replicas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Will Schedule new pods to Nodes with available resources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Kubernetes supports autoscaling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99F2FE0-A6E8-4815-AFB1-9B883C5E61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4692"/>
            <a:ext cx="943882" cy="91556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26D3396-6EF8-4B91-929E-7EF67447C297}"/>
              </a:ext>
            </a:extLst>
          </p:cNvPr>
          <p:cNvSpPr txBox="1"/>
          <p:nvPr/>
        </p:nvSpPr>
        <p:spPr>
          <a:xfrm>
            <a:off x="3517784" y="69984"/>
            <a:ext cx="3646504" cy="203774"/>
          </a:xfrm>
          <a:prstGeom prst="rect">
            <a:avLst/>
          </a:prstGeom>
          <a:solidFill>
            <a:srgbClr val="D4D6E8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050" dirty="0">
                <a:solidFill>
                  <a:schemeClr val="accent6"/>
                </a:solidFill>
              </a:rPr>
              <a:t>Microservice Deployment </a:t>
            </a:r>
            <a:r>
              <a:rPr lang="de-DE" sz="1050" dirty="0" err="1">
                <a:solidFill>
                  <a:schemeClr val="accent6"/>
                </a:solidFill>
              </a:rPr>
              <a:t>with</a:t>
            </a:r>
            <a:r>
              <a:rPr lang="de-DE" sz="1050" dirty="0">
                <a:solidFill>
                  <a:schemeClr val="accent6"/>
                </a:solidFill>
              </a:rPr>
              <a:t> Docker, Kubernetes and Helm</a:t>
            </a:r>
            <a:endParaRPr lang="en-GB" sz="1050" dirty="0" err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367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F5315417-F65C-424E-8396-20599D370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255" y="1419622"/>
            <a:ext cx="3779431" cy="3435847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2FF0395-A55C-48BE-9DC3-FE15A080E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003882"/>
                </a:solidFill>
              </a:rPr>
              <a:t>Rolling Update: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BC6E433-3690-4577-A99A-F121FFAF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2329832" cy="431614"/>
          </a:xfrm>
        </p:spPr>
        <p:txBody>
          <a:bodyPr/>
          <a:lstStyle/>
          <a:p>
            <a:r>
              <a:rPr lang="en-GB" dirty="0"/>
              <a:t>Kubernetes Features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F63AFCA-CBCE-4DBB-9B3C-BD209DBC93CD}"/>
              </a:ext>
            </a:extLst>
          </p:cNvPr>
          <p:cNvSpPr txBox="1"/>
          <p:nvPr/>
        </p:nvSpPr>
        <p:spPr>
          <a:xfrm flipH="1">
            <a:off x="4143545" y="1563638"/>
            <a:ext cx="4490541" cy="4448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Application updates can be deployed as an rolling update with</a:t>
            </a:r>
            <a:r>
              <a:rPr lang="en-GB" sz="1400" b="1" dirty="0"/>
              <a:t> zero downtime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FCC361F-9097-4074-9164-2A265A6FB2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4692"/>
            <a:ext cx="943882" cy="91556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88B4ABB-C051-4619-94DC-30A3ABCB02FC}"/>
              </a:ext>
            </a:extLst>
          </p:cNvPr>
          <p:cNvSpPr txBox="1"/>
          <p:nvPr/>
        </p:nvSpPr>
        <p:spPr>
          <a:xfrm>
            <a:off x="3517784" y="69984"/>
            <a:ext cx="3646504" cy="203774"/>
          </a:xfrm>
          <a:prstGeom prst="rect">
            <a:avLst/>
          </a:prstGeom>
          <a:solidFill>
            <a:srgbClr val="D4D6E8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050" dirty="0">
                <a:solidFill>
                  <a:schemeClr val="accent6"/>
                </a:solidFill>
              </a:rPr>
              <a:t>Microservice Deployment </a:t>
            </a:r>
            <a:r>
              <a:rPr lang="de-DE" sz="1050" dirty="0" err="1">
                <a:solidFill>
                  <a:schemeClr val="accent6"/>
                </a:solidFill>
              </a:rPr>
              <a:t>with</a:t>
            </a:r>
            <a:r>
              <a:rPr lang="de-DE" sz="1050" dirty="0">
                <a:solidFill>
                  <a:schemeClr val="accent6"/>
                </a:solidFill>
              </a:rPr>
              <a:t> Docker, Kubernetes and Helm</a:t>
            </a:r>
            <a:endParaRPr lang="en-GB" sz="1050" dirty="0" err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96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3AE120F-BAC7-43BB-A616-53FAC66A8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964" y="1419621"/>
            <a:ext cx="3779433" cy="3435848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2FF0395-A55C-48BE-9DC3-FE15A080E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003882"/>
                </a:solidFill>
              </a:rPr>
              <a:t>Rolling Update: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BC6E433-3690-4577-A99A-F121FFAF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2329832" cy="431614"/>
          </a:xfrm>
        </p:spPr>
        <p:txBody>
          <a:bodyPr/>
          <a:lstStyle/>
          <a:p>
            <a:r>
              <a:rPr lang="en-GB" dirty="0"/>
              <a:t>Kubernetes Features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AACA434-45A0-47AD-A6C2-664BFB679342}"/>
              </a:ext>
            </a:extLst>
          </p:cNvPr>
          <p:cNvSpPr txBox="1"/>
          <p:nvPr/>
        </p:nvSpPr>
        <p:spPr>
          <a:xfrm flipH="1">
            <a:off x="4143545" y="1563638"/>
            <a:ext cx="4490541" cy="131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Application updates can be deployed as an rolling update with </a:t>
            </a:r>
            <a:r>
              <a:rPr lang="en-GB" sz="1400" b="1" dirty="0"/>
              <a:t>zero downtime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New Pods will be scheduled on Nodes with available resources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0AC86F0-DB5E-4F30-A6F8-6471A134ED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4692"/>
            <a:ext cx="943882" cy="91556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0B2E318-17D8-4A01-B3C0-86C132C6A24F}"/>
              </a:ext>
            </a:extLst>
          </p:cNvPr>
          <p:cNvSpPr txBox="1"/>
          <p:nvPr/>
        </p:nvSpPr>
        <p:spPr>
          <a:xfrm>
            <a:off x="3517784" y="69984"/>
            <a:ext cx="3646504" cy="203774"/>
          </a:xfrm>
          <a:prstGeom prst="rect">
            <a:avLst/>
          </a:prstGeom>
          <a:solidFill>
            <a:srgbClr val="D4D6E8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050" dirty="0">
                <a:solidFill>
                  <a:schemeClr val="accent6"/>
                </a:solidFill>
              </a:rPr>
              <a:t>Microservice Deployment </a:t>
            </a:r>
            <a:r>
              <a:rPr lang="de-DE" sz="1050" dirty="0" err="1">
                <a:solidFill>
                  <a:schemeClr val="accent6"/>
                </a:solidFill>
              </a:rPr>
              <a:t>with</a:t>
            </a:r>
            <a:r>
              <a:rPr lang="de-DE" sz="1050" dirty="0">
                <a:solidFill>
                  <a:schemeClr val="accent6"/>
                </a:solidFill>
              </a:rPr>
              <a:t> Docker, Kubernetes and Helm</a:t>
            </a:r>
            <a:endParaRPr lang="en-GB" sz="1050" dirty="0" err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1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18D387A5-D772-4EE0-B289-508D7CA40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519" y="1419622"/>
            <a:ext cx="3779433" cy="3435848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2FF0395-A55C-48BE-9DC3-FE15A080E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003882"/>
                </a:solidFill>
              </a:rPr>
              <a:t>Rolling Update: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BC6E433-3690-4577-A99A-F121FFAF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2329832" cy="431614"/>
          </a:xfrm>
        </p:spPr>
        <p:txBody>
          <a:bodyPr/>
          <a:lstStyle/>
          <a:p>
            <a:r>
              <a:rPr lang="en-GB" dirty="0"/>
              <a:t>Kubernetes Features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61EAC01-6061-4D8F-880D-200050AD4F09}"/>
              </a:ext>
            </a:extLst>
          </p:cNvPr>
          <p:cNvSpPr txBox="1"/>
          <p:nvPr/>
        </p:nvSpPr>
        <p:spPr>
          <a:xfrm flipH="1">
            <a:off x="4143545" y="1563638"/>
            <a:ext cx="4490541" cy="15476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Application updates can be deployed as an rolling update with </a:t>
            </a:r>
            <a:r>
              <a:rPr lang="en-GB" sz="1400" b="1" dirty="0"/>
              <a:t>zero downtime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New Pods will be scheduled on Nodes with available resources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Old Pods will be deleted when the new Pods are ready to use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819F46C-24F2-42DA-B2C5-FB37B1A125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4692"/>
            <a:ext cx="943882" cy="91556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5D9D128-760D-472B-9A37-2E48CD9F22F0}"/>
              </a:ext>
            </a:extLst>
          </p:cNvPr>
          <p:cNvSpPr txBox="1"/>
          <p:nvPr/>
        </p:nvSpPr>
        <p:spPr>
          <a:xfrm>
            <a:off x="3517784" y="69984"/>
            <a:ext cx="3646504" cy="203774"/>
          </a:xfrm>
          <a:prstGeom prst="rect">
            <a:avLst/>
          </a:prstGeom>
          <a:solidFill>
            <a:srgbClr val="D4D6E8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050" dirty="0">
                <a:solidFill>
                  <a:schemeClr val="accent6"/>
                </a:solidFill>
              </a:rPr>
              <a:t>Microservice Deployment </a:t>
            </a:r>
            <a:r>
              <a:rPr lang="de-DE" sz="1050" dirty="0" err="1">
                <a:solidFill>
                  <a:schemeClr val="accent6"/>
                </a:solidFill>
              </a:rPr>
              <a:t>with</a:t>
            </a:r>
            <a:r>
              <a:rPr lang="de-DE" sz="1050" dirty="0">
                <a:solidFill>
                  <a:schemeClr val="accent6"/>
                </a:solidFill>
              </a:rPr>
              <a:t> Docker, Kubernetes and Helm</a:t>
            </a:r>
            <a:endParaRPr lang="en-GB" sz="1050" dirty="0" err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58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2FF0395-A55C-48BE-9DC3-FE15A080E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003882"/>
                </a:solidFill>
              </a:rPr>
              <a:t>Rolling Update: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9ED9773-0CB6-4909-931C-42FE4EB975C6}"/>
              </a:ext>
            </a:extLst>
          </p:cNvPr>
          <p:cNvSpPr txBox="1"/>
          <p:nvPr/>
        </p:nvSpPr>
        <p:spPr>
          <a:xfrm flipH="1">
            <a:off x="4143545" y="1563638"/>
            <a:ext cx="4490541" cy="20991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Application updates can be deployed as an rolling update with </a:t>
            </a:r>
            <a:r>
              <a:rPr lang="en-GB" sz="1400" b="1" dirty="0"/>
              <a:t>zero downtime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New Pods will be scheduled on Nodes with available resources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Old Pods will be deleted when the new Pods are ready to use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Services will route the traffic only on available pods until the update is finished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57E9376-580B-4770-A8C1-3CA95DFA5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020" y="1419622"/>
            <a:ext cx="3779433" cy="3435848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DBC6E433-3690-4577-A99A-F121FFAF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2329832" cy="431614"/>
          </a:xfrm>
        </p:spPr>
        <p:txBody>
          <a:bodyPr/>
          <a:lstStyle/>
          <a:p>
            <a:r>
              <a:rPr lang="en-GB" dirty="0"/>
              <a:t>Kubernetes Features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87645B3-81F3-4210-ABCB-0D34EF360D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4692"/>
            <a:ext cx="943882" cy="91556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A90C326-44DB-40A2-A40D-39DB41DF1EBA}"/>
              </a:ext>
            </a:extLst>
          </p:cNvPr>
          <p:cNvSpPr txBox="1"/>
          <p:nvPr/>
        </p:nvSpPr>
        <p:spPr>
          <a:xfrm>
            <a:off x="3517784" y="69984"/>
            <a:ext cx="3646504" cy="203774"/>
          </a:xfrm>
          <a:prstGeom prst="rect">
            <a:avLst/>
          </a:prstGeom>
          <a:solidFill>
            <a:srgbClr val="D4D6E8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050" dirty="0">
                <a:solidFill>
                  <a:schemeClr val="accent6"/>
                </a:solidFill>
              </a:rPr>
              <a:t>Microservice Deployment </a:t>
            </a:r>
            <a:r>
              <a:rPr lang="de-DE" sz="1050" dirty="0" err="1">
                <a:solidFill>
                  <a:schemeClr val="accent6"/>
                </a:solidFill>
              </a:rPr>
              <a:t>with</a:t>
            </a:r>
            <a:r>
              <a:rPr lang="de-DE" sz="1050" dirty="0">
                <a:solidFill>
                  <a:schemeClr val="accent6"/>
                </a:solidFill>
              </a:rPr>
              <a:t> Docker, Kubernetes and Helm</a:t>
            </a:r>
            <a:endParaRPr lang="en-GB" sz="1050" dirty="0" err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02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D96C562-73C7-4BB7-9E6F-D4ADEF355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sz="1800" b="0" dirty="0">
              <a:solidFill>
                <a:srgbClr val="003882"/>
              </a:solidFill>
              <a:latin typeface="Arial" charset="0"/>
              <a:ea typeface="ＭＳ Ｐゴシック" pitchFamily="34" charset="-128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Compared to monolithic applications, deployment of </a:t>
            </a:r>
            <a:r>
              <a:rPr lang="en-GB" sz="1800" b="0" dirty="0" err="1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microserve</a:t>
            </a:r>
            <a:r>
              <a:rPr lang="en-GB" sz="1800" b="0" dirty="0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 applications is more difficult.</a:t>
            </a:r>
            <a:endParaRPr lang="de-DE" sz="1800" b="0" dirty="0">
              <a:solidFill>
                <a:srgbClr val="003882"/>
              </a:solidFill>
              <a:latin typeface="Arial" charset="0"/>
              <a:ea typeface="ＭＳ Ｐゴシック" pitchFamily="34" charset="-128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 err="1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Introduce</a:t>
            </a:r>
            <a:r>
              <a:rPr lang="de-DE" sz="1800" b="0" dirty="0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 </a:t>
            </a:r>
            <a:r>
              <a:rPr lang="de-DE" sz="1800" b="0" dirty="0" err="1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important</a:t>
            </a:r>
            <a:r>
              <a:rPr lang="de-DE" sz="1800" b="0" dirty="0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 </a:t>
            </a:r>
            <a:r>
              <a:rPr lang="de-DE" sz="1800" b="0" dirty="0" err="1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technologies</a:t>
            </a:r>
            <a:r>
              <a:rPr lang="de-DE" sz="1800" b="0" dirty="0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 and </a:t>
            </a:r>
            <a:r>
              <a:rPr lang="de-DE" sz="1800" b="0" dirty="0" err="1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tools</a:t>
            </a:r>
            <a:r>
              <a:rPr lang="de-DE" sz="1800" b="0" dirty="0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 </a:t>
            </a:r>
            <a:r>
              <a:rPr lang="de-DE" sz="1800" b="0" dirty="0" err="1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for</a:t>
            </a:r>
            <a:r>
              <a:rPr lang="de-DE" sz="1800" b="0" dirty="0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 </a:t>
            </a:r>
            <a:r>
              <a:rPr lang="de-DE" sz="1800" b="0" dirty="0" err="1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microservice</a:t>
            </a:r>
            <a:r>
              <a:rPr lang="de-DE" sz="1800" b="0" dirty="0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 </a:t>
            </a:r>
            <a:r>
              <a:rPr lang="de-DE" sz="1800" b="0" dirty="0" err="1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deployment</a:t>
            </a:r>
            <a:r>
              <a:rPr lang="de-DE" sz="1800" b="0" dirty="0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 </a:t>
            </a:r>
            <a:r>
              <a:rPr lang="de-DE" sz="1800" b="0" dirty="0" err="1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to</a:t>
            </a:r>
            <a:r>
              <a:rPr lang="de-DE" sz="1800" b="0" dirty="0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 </a:t>
            </a:r>
            <a:r>
              <a:rPr lang="de-DE" sz="1800" b="0" dirty="0" err="1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make</a:t>
            </a:r>
            <a:r>
              <a:rPr lang="de-DE" sz="1800" b="0" dirty="0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 </a:t>
            </a:r>
            <a:r>
              <a:rPr lang="de-DE" sz="1800" b="0" dirty="0" err="1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delivery</a:t>
            </a:r>
            <a:r>
              <a:rPr lang="de-DE" sz="1800" b="0" dirty="0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 </a:t>
            </a:r>
            <a:r>
              <a:rPr lang="de-DE" sz="1800" b="0" dirty="0" err="1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process</a:t>
            </a:r>
            <a:r>
              <a:rPr lang="de-DE" sz="1800" b="0" dirty="0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 </a:t>
            </a:r>
            <a:r>
              <a:rPr lang="de-DE" sz="1800" b="0" dirty="0" err="1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easier</a:t>
            </a:r>
            <a:r>
              <a:rPr lang="de-DE" sz="1800" b="0" dirty="0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 and </a:t>
            </a:r>
            <a:r>
              <a:rPr lang="de-DE" sz="1800" b="0" dirty="0" err="1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faster</a:t>
            </a:r>
            <a:r>
              <a:rPr lang="de-DE" sz="1800" b="0" dirty="0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276C0F3-01E4-42C9-9C23-ED7ADE495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1318338" cy="431614"/>
          </a:xfrm>
        </p:spPr>
        <p:txBody>
          <a:bodyPr/>
          <a:lstStyle/>
          <a:p>
            <a:r>
              <a:rPr lang="de-DE" dirty="0"/>
              <a:t>Motivation</a:t>
            </a:r>
            <a:endParaRPr lang="en-GB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0087CF5-3554-4AA5-9A9E-CCF5E07620EF}"/>
              </a:ext>
            </a:extLst>
          </p:cNvPr>
          <p:cNvSpPr txBox="1"/>
          <p:nvPr/>
        </p:nvSpPr>
        <p:spPr>
          <a:xfrm>
            <a:off x="3517784" y="69984"/>
            <a:ext cx="3646504" cy="203774"/>
          </a:xfrm>
          <a:prstGeom prst="rect">
            <a:avLst/>
          </a:prstGeom>
          <a:solidFill>
            <a:srgbClr val="D4D6E8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050" dirty="0">
                <a:solidFill>
                  <a:schemeClr val="accent6"/>
                </a:solidFill>
              </a:rPr>
              <a:t>Microservice Deployment </a:t>
            </a:r>
            <a:r>
              <a:rPr lang="de-DE" sz="1050" dirty="0" err="1">
                <a:solidFill>
                  <a:schemeClr val="accent6"/>
                </a:solidFill>
              </a:rPr>
              <a:t>with</a:t>
            </a:r>
            <a:r>
              <a:rPr lang="de-DE" sz="1050" dirty="0">
                <a:solidFill>
                  <a:schemeClr val="accent6"/>
                </a:solidFill>
              </a:rPr>
              <a:t> Docker, Kubernetes and Helm</a:t>
            </a:r>
            <a:endParaRPr lang="en-GB" sz="1050" dirty="0" err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525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050983E9-54FE-4203-8153-D48A692979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75656" y="1203598"/>
            <a:ext cx="5945160" cy="3096344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D306BC37-0D86-47EE-B7E3-F7E9AE2F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3479186" cy="431614"/>
          </a:xfrm>
        </p:spPr>
        <p:txBody>
          <a:bodyPr/>
          <a:lstStyle/>
          <a:p>
            <a:r>
              <a:rPr lang="de-DE" dirty="0"/>
              <a:t>Kubernetes − Hands-On (45 min)</a:t>
            </a:r>
            <a:endParaRPr lang="en-GB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DAE1EC00-5AEB-4E3E-B0E0-B02D96CBAD08}"/>
              </a:ext>
            </a:extLst>
          </p:cNvPr>
          <p:cNvSpPr/>
          <p:nvPr/>
        </p:nvSpPr>
        <p:spPr>
          <a:xfrm>
            <a:off x="1164822" y="1419622"/>
            <a:ext cx="6480720" cy="132044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323F0852-FA6A-4876-AA97-0DC8F7E89E67}"/>
              </a:ext>
            </a:extLst>
          </p:cNvPr>
          <p:cNvSpPr/>
          <p:nvPr/>
        </p:nvSpPr>
        <p:spPr>
          <a:xfrm>
            <a:off x="2015716" y="4393859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hlinkClick r:id="rId4"/>
              </a:rPr>
              <a:t>https://kubernetes.io/docs/tutorials/kubernetes-basics/</a:t>
            </a:r>
            <a:endParaRPr lang="en-GB" sz="16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851BC3C-0A12-47F0-9C0C-9BED244FEE3E}"/>
              </a:ext>
            </a:extLst>
          </p:cNvPr>
          <p:cNvSpPr txBox="1"/>
          <p:nvPr/>
        </p:nvSpPr>
        <p:spPr>
          <a:xfrm>
            <a:off x="3517784" y="69984"/>
            <a:ext cx="3646504" cy="203774"/>
          </a:xfrm>
          <a:prstGeom prst="rect">
            <a:avLst/>
          </a:prstGeom>
          <a:solidFill>
            <a:srgbClr val="D4D6E8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050" dirty="0">
                <a:solidFill>
                  <a:schemeClr val="accent6"/>
                </a:solidFill>
              </a:rPr>
              <a:t>Microservice Deployment </a:t>
            </a:r>
            <a:r>
              <a:rPr lang="de-DE" sz="1050" dirty="0" err="1">
                <a:solidFill>
                  <a:schemeClr val="accent6"/>
                </a:solidFill>
              </a:rPr>
              <a:t>with</a:t>
            </a:r>
            <a:r>
              <a:rPr lang="de-DE" sz="1050" dirty="0">
                <a:solidFill>
                  <a:schemeClr val="accent6"/>
                </a:solidFill>
              </a:rPr>
              <a:t> Docker, Kubernetes and Helm</a:t>
            </a:r>
            <a:endParaRPr lang="en-GB" sz="1050" dirty="0" err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674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59C9DC6-F32F-4BC8-84A0-AEFD08638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478" y="1131570"/>
            <a:ext cx="8353044" cy="3600450"/>
          </a:xfrm>
        </p:spPr>
        <p:txBody>
          <a:bodyPr/>
          <a:lstStyle/>
          <a:p>
            <a:r>
              <a:rPr lang="en-GB" b="0" dirty="0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Helm …</a:t>
            </a:r>
          </a:p>
          <a:p>
            <a:pPr marL="285750" indent="-285750">
              <a:buFont typeface="Arial" panose="020B0604020202020204" pitchFamily="34" charset="0"/>
              <a:buChar char="…"/>
            </a:pPr>
            <a:r>
              <a:rPr lang="en-GB" sz="1400" b="0" dirty="0">
                <a:solidFill>
                  <a:srgbClr val="003882"/>
                </a:solidFill>
              </a:rPr>
              <a:t>is package manager for K8s, analogous to Apt or Yum in Linux</a:t>
            </a:r>
          </a:p>
          <a:p>
            <a:pPr marL="285750" indent="-285750">
              <a:buFont typeface="Arial" panose="020B0604020202020204" pitchFamily="34" charset="0"/>
              <a:buChar char="…"/>
            </a:pPr>
            <a:r>
              <a:rPr lang="en-GB" sz="1400" b="0" dirty="0">
                <a:solidFill>
                  <a:srgbClr val="003882"/>
                </a:solidFill>
              </a:rPr>
              <a:t>uses Charts as packages of pre-configured Kubernetes resources</a:t>
            </a:r>
          </a:p>
          <a:p>
            <a:pPr marL="285750" indent="-285750">
              <a:buFont typeface="Arial" panose="020B0604020202020204" pitchFamily="34" charset="0"/>
              <a:buChar char="…"/>
            </a:pPr>
            <a:r>
              <a:rPr lang="en-GB" sz="1400" b="0" dirty="0">
                <a:solidFill>
                  <a:srgbClr val="003882"/>
                </a:solidFill>
              </a:rPr>
              <a:t>makes Kubernetes Deployments </a:t>
            </a:r>
            <a:r>
              <a:rPr lang="en-GB" sz="1400" dirty="0">
                <a:solidFill>
                  <a:srgbClr val="003882"/>
                </a:solidFill>
              </a:rPr>
              <a:t>reproduceable</a:t>
            </a:r>
          </a:p>
          <a:p>
            <a:endParaRPr lang="en-GB" b="0" dirty="0">
              <a:solidFill>
                <a:srgbClr val="003882"/>
              </a:solidFill>
            </a:endParaRPr>
          </a:p>
          <a:p>
            <a:r>
              <a:rPr lang="en-GB" b="0" dirty="0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Helm can …</a:t>
            </a:r>
          </a:p>
          <a:p>
            <a:pPr marL="285750" indent="-285750">
              <a:buFont typeface="Arial" panose="020B0604020202020204" pitchFamily="34" charset="0"/>
              <a:buChar char="…"/>
            </a:pPr>
            <a:r>
              <a:rPr lang="en-GB" sz="1400" b="0" dirty="0">
                <a:solidFill>
                  <a:srgbClr val="003882"/>
                </a:solidFill>
              </a:rPr>
              <a:t>install software</a:t>
            </a:r>
          </a:p>
          <a:p>
            <a:pPr marL="285750" indent="-285750">
              <a:buFont typeface="Arial" panose="020B0604020202020204" pitchFamily="34" charset="0"/>
              <a:buChar char="…"/>
            </a:pPr>
            <a:r>
              <a:rPr lang="en-GB" sz="1400" b="0" dirty="0">
                <a:solidFill>
                  <a:srgbClr val="003882"/>
                </a:solidFill>
              </a:rPr>
              <a:t>automatically install dependencies</a:t>
            </a:r>
          </a:p>
          <a:p>
            <a:pPr marL="285750" indent="-285750">
              <a:buFont typeface="Arial" panose="020B0604020202020204" pitchFamily="34" charset="0"/>
              <a:buChar char="…"/>
            </a:pPr>
            <a:r>
              <a:rPr lang="en-GB" sz="1400" b="0" dirty="0">
                <a:solidFill>
                  <a:srgbClr val="003882"/>
                </a:solidFill>
              </a:rPr>
              <a:t>upgrade software (rolling upgrade)</a:t>
            </a:r>
          </a:p>
          <a:p>
            <a:pPr marL="285750" indent="-285750">
              <a:buFont typeface="Arial" panose="020B0604020202020204" pitchFamily="34" charset="0"/>
              <a:buChar char="…"/>
            </a:pPr>
            <a:r>
              <a:rPr lang="en-GB" sz="1400" b="0" dirty="0">
                <a:solidFill>
                  <a:srgbClr val="003882"/>
                </a:solidFill>
              </a:rPr>
              <a:t>configure software deployments</a:t>
            </a:r>
          </a:p>
          <a:p>
            <a:pPr marL="285750" indent="-285750">
              <a:buFont typeface="Arial" panose="020B0604020202020204" pitchFamily="34" charset="0"/>
              <a:buChar char="…"/>
            </a:pPr>
            <a:r>
              <a:rPr lang="en-GB" sz="1400" b="0" dirty="0">
                <a:solidFill>
                  <a:srgbClr val="003882"/>
                </a:solidFill>
              </a:rPr>
              <a:t>fetch software packages from repositories</a:t>
            </a:r>
          </a:p>
          <a:p>
            <a:endParaRPr lang="en-GB" b="0" dirty="0">
              <a:solidFill>
                <a:srgbClr val="003882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0075F2A-3654-4577-84FD-7395326DA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3995353" cy="431614"/>
          </a:xfrm>
        </p:spPr>
        <p:txBody>
          <a:bodyPr/>
          <a:lstStyle/>
          <a:p>
            <a:r>
              <a:rPr lang="de-DE" dirty="0"/>
              <a:t>Helm – Kubernetes package manager</a:t>
            </a:r>
            <a:endParaRPr lang="en-GB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C654B56-8C26-4395-9EC9-06F67C089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1563638"/>
            <a:ext cx="3313062" cy="331306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48F003C-E971-43B2-8D6C-4B67AA7974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43081"/>
            <a:ext cx="866627" cy="90243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AA0CEE1-41FA-40B0-89EA-828EDC29DE9B}"/>
              </a:ext>
            </a:extLst>
          </p:cNvPr>
          <p:cNvSpPr txBox="1"/>
          <p:nvPr/>
        </p:nvSpPr>
        <p:spPr>
          <a:xfrm>
            <a:off x="3517784" y="69984"/>
            <a:ext cx="3646504" cy="203774"/>
          </a:xfrm>
          <a:prstGeom prst="rect">
            <a:avLst/>
          </a:prstGeom>
          <a:solidFill>
            <a:srgbClr val="D4D6E8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050" dirty="0">
                <a:solidFill>
                  <a:schemeClr val="accent6"/>
                </a:solidFill>
              </a:rPr>
              <a:t>Microservice Deployment </a:t>
            </a:r>
            <a:r>
              <a:rPr lang="de-DE" sz="1050" dirty="0" err="1">
                <a:solidFill>
                  <a:schemeClr val="accent6"/>
                </a:solidFill>
              </a:rPr>
              <a:t>with</a:t>
            </a:r>
            <a:r>
              <a:rPr lang="de-DE" sz="1050" dirty="0">
                <a:solidFill>
                  <a:schemeClr val="accent6"/>
                </a:solidFill>
              </a:rPr>
              <a:t> Docker, Kubernetes and Helm</a:t>
            </a:r>
            <a:endParaRPr lang="en-GB" sz="1050" dirty="0" err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1088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C8E2B73-247B-42A3-8300-330D126FB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478" y="1131570"/>
            <a:ext cx="8352986" cy="36004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sz="1400" b="0" dirty="0">
              <a:solidFill>
                <a:srgbClr val="0038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de-DE" sz="1400" b="0" dirty="0" err="1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</a:t>
            </a:r>
            <a:r>
              <a:rPr lang="de-DE" sz="1400" b="0" dirty="0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Helm Charts</a:t>
            </a:r>
          </a:p>
          <a:p>
            <a:pPr lvl="2" indent="0">
              <a:buNone/>
            </a:pPr>
            <a:r>
              <a:rPr lang="de-DE" sz="1400" b="0" dirty="0"/>
              <a:t>Developers </a:t>
            </a:r>
            <a:r>
              <a:rPr lang="de-DE" sz="1400" b="0" dirty="0" err="1"/>
              <a:t>can</a:t>
            </a:r>
            <a:r>
              <a:rPr lang="de-DE" sz="1400" b="0" dirty="0"/>
              <a:t> </a:t>
            </a:r>
            <a:r>
              <a:rPr lang="de-DE" sz="1400" b="0" dirty="0" err="1"/>
              <a:t>modify</a:t>
            </a:r>
            <a:r>
              <a:rPr lang="de-DE" sz="1400" b="0" dirty="0"/>
              <a:t> </a:t>
            </a:r>
            <a:r>
              <a:rPr lang="de-DE" sz="1400" b="0" dirty="0" err="1"/>
              <a:t>existing</a:t>
            </a:r>
            <a:r>
              <a:rPr lang="de-DE" sz="1400" b="0" dirty="0"/>
              <a:t> </a:t>
            </a:r>
            <a:r>
              <a:rPr lang="de-DE" sz="1400" b="0" dirty="0" err="1"/>
              <a:t>charts</a:t>
            </a:r>
            <a:r>
              <a:rPr lang="de-DE" sz="1400" b="0" dirty="0"/>
              <a:t> </a:t>
            </a:r>
            <a:r>
              <a:rPr lang="de-DE" sz="1400" b="0" dirty="0" err="1"/>
              <a:t>or</a:t>
            </a:r>
            <a:r>
              <a:rPr lang="de-DE" sz="1400" b="0" dirty="0"/>
              <a:t> </a:t>
            </a:r>
            <a:r>
              <a:rPr lang="de-DE" sz="1400" b="0" dirty="0" err="1"/>
              <a:t>create</a:t>
            </a:r>
            <a:r>
              <a:rPr lang="de-DE" sz="1400" b="0" dirty="0"/>
              <a:t> </a:t>
            </a:r>
            <a:r>
              <a:rPr lang="de-DE" sz="1400" b="0" dirty="0" err="1"/>
              <a:t>their</a:t>
            </a:r>
            <a:r>
              <a:rPr lang="de-DE" sz="1400" b="0" dirty="0"/>
              <a:t> own.</a:t>
            </a:r>
            <a:endParaRPr lang="de-DE" sz="1400" b="0" dirty="0">
              <a:solidFill>
                <a:srgbClr val="00388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b="0" dirty="0">
              <a:solidFill>
                <a:srgbClr val="0038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de-DE" sz="1400" b="0" dirty="0" err="1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Simlifies</a:t>
            </a:r>
            <a:r>
              <a:rPr lang="de-DE" sz="1400" b="0" dirty="0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K8s </a:t>
            </a:r>
            <a:r>
              <a:rPr lang="de-DE" sz="1400" b="0" dirty="0" err="1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Deployments</a:t>
            </a:r>
            <a:endParaRPr lang="de-DE" sz="1400" b="0" dirty="0">
              <a:solidFill>
                <a:srgbClr val="0038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 indent="0">
              <a:buNone/>
            </a:pPr>
            <a:r>
              <a:rPr lang="de-DE" sz="1400" b="0" dirty="0">
                <a:solidFill>
                  <a:srgbClr val="003882"/>
                </a:solidFill>
              </a:rPr>
              <a:t>Helm </a:t>
            </a:r>
            <a:r>
              <a:rPr lang="de-DE" sz="1400" b="0" dirty="0" err="1">
                <a:solidFill>
                  <a:srgbClr val="003882"/>
                </a:solidFill>
              </a:rPr>
              <a:t>releases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make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it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much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easier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to</a:t>
            </a:r>
            <a:r>
              <a:rPr lang="de-DE" sz="1400" b="0" dirty="0">
                <a:solidFill>
                  <a:srgbClr val="003882"/>
                </a:solidFill>
              </a:rPr>
              <a:t> deploy </a:t>
            </a:r>
            <a:r>
              <a:rPr lang="de-DE" sz="1400" b="0" dirty="0" err="1">
                <a:solidFill>
                  <a:srgbClr val="003882"/>
                </a:solidFill>
              </a:rPr>
              <a:t>apps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into</a:t>
            </a:r>
            <a:r>
              <a:rPr lang="de-DE" sz="1400" b="0" dirty="0">
                <a:solidFill>
                  <a:srgbClr val="003882"/>
                </a:solidFill>
              </a:rPr>
              <a:t> a K8s </a:t>
            </a:r>
            <a:r>
              <a:rPr lang="de-DE" sz="1400" b="0" dirty="0" err="1">
                <a:solidFill>
                  <a:srgbClr val="003882"/>
                </a:solidFill>
              </a:rPr>
              <a:t>cluster</a:t>
            </a:r>
            <a:r>
              <a:rPr lang="de-DE" sz="1400" b="0" dirty="0">
                <a:solidFill>
                  <a:srgbClr val="003882"/>
                </a:solidFill>
              </a:rPr>
              <a:t>.</a:t>
            </a:r>
          </a:p>
          <a:p>
            <a:pPr lvl="2" indent="0">
              <a:buNone/>
            </a:pPr>
            <a:endParaRPr lang="de-DE" sz="1400" b="0" dirty="0">
              <a:solidFill>
                <a:srgbClr val="003882"/>
              </a:solidFill>
            </a:endParaRPr>
          </a:p>
          <a:p>
            <a:r>
              <a:rPr lang="de-DE" sz="1400" b="0" dirty="0" err="1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Mudularity</a:t>
            </a:r>
            <a:endParaRPr lang="de-DE" sz="1400" b="0" dirty="0">
              <a:solidFill>
                <a:srgbClr val="0038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 indent="0">
              <a:buNone/>
            </a:pPr>
            <a:r>
              <a:rPr lang="de-DE" sz="1400" b="0" dirty="0" err="1">
                <a:solidFill>
                  <a:srgbClr val="003882"/>
                </a:solidFill>
              </a:rPr>
              <a:t>Allows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the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community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to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provide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preconfigured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apps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that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can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be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extended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</a:p>
          <a:p>
            <a:pPr lvl="2" indent="0">
              <a:buNone/>
            </a:pPr>
            <a:r>
              <a:rPr lang="de-DE" sz="1400" b="0" dirty="0" err="1">
                <a:solidFill>
                  <a:srgbClr val="003882"/>
                </a:solidFill>
              </a:rPr>
              <a:t>or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configured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for</a:t>
            </a:r>
            <a:r>
              <a:rPr lang="de-DE" sz="1400" b="0" dirty="0">
                <a:solidFill>
                  <a:srgbClr val="003882"/>
                </a:solidFill>
              </a:rPr>
              <a:t> own </a:t>
            </a:r>
            <a:r>
              <a:rPr lang="de-DE" sz="1400" b="0" dirty="0" err="1">
                <a:solidFill>
                  <a:srgbClr val="003882"/>
                </a:solidFill>
              </a:rPr>
              <a:t>needs</a:t>
            </a:r>
            <a:r>
              <a:rPr lang="de-DE" sz="1400" b="0" dirty="0">
                <a:solidFill>
                  <a:srgbClr val="00388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>
              <a:solidFill>
                <a:srgbClr val="0038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C76B9C1-8CE1-449A-AF4D-5310BEFE9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1408106" cy="431614"/>
          </a:xfrm>
        </p:spPr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Helm?</a:t>
            </a:r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C9F4D96-BF36-4A7B-BAAE-BF6903FF35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43081"/>
            <a:ext cx="866627" cy="90243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35B643F-6619-412B-96DB-8B515BD362DB}"/>
              </a:ext>
            </a:extLst>
          </p:cNvPr>
          <p:cNvSpPr txBox="1"/>
          <p:nvPr/>
        </p:nvSpPr>
        <p:spPr>
          <a:xfrm>
            <a:off x="3517784" y="69984"/>
            <a:ext cx="3646504" cy="203774"/>
          </a:xfrm>
          <a:prstGeom prst="rect">
            <a:avLst/>
          </a:prstGeom>
          <a:solidFill>
            <a:srgbClr val="D4D6E8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050" dirty="0">
                <a:solidFill>
                  <a:schemeClr val="accent6"/>
                </a:solidFill>
              </a:rPr>
              <a:t>Microservice Deployment </a:t>
            </a:r>
            <a:r>
              <a:rPr lang="de-DE" sz="1050" dirty="0" err="1">
                <a:solidFill>
                  <a:schemeClr val="accent6"/>
                </a:solidFill>
              </a:rPr>
              <a:t>with</a:t>
            </a:r>
            <a:r>
              <a:rPr lang="de-DE" sz="1050" dirty="0">
                <a:solidFill>
                  <a:schemeClr val="accent6"/>
                </a:solidFill>
              </a:rPr>
              <a:t> Docker, Kubernetes and Helm</a:t>
            </a:r>
            <a:endParaRPr lang="en-GB" sz="1050" dirty="0" err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1241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C8E2B73-247B-42A3-8300-330D126FB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b="0" dirty="0">
              <a:solidFill>
                <a:srgbClr val="0038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de-DE" b="0" dirty="0" err="1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</a:t>
            </a:r>
            <a:r>
              <a:rPr lang="de-DE" b="0" dirty="0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b="0" dirty="0" err="1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</a:t>
            </a:r>
            <a:r>
              <a:rPr lang="de-DE" b="0" dirty="0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Chart?</a:t>
            </a:r>
          </a:p>
          <a:p>
            <a:r>
              <a:rPr lang="de-DE" sz="1400" b="0" dirty="0">
                <a:solidFill>
                  <a:srgbClr val="003882"/>
                </a:solidFill>
              </a:rPr>
              <a:t>A </a:t>
            </a:r>
            <a:r>
              <a:rPr lang="de-DE" sz="1400" b="0" dirty="0" err="1">
                <a:solidFill>
                  <a:srgbClr val="003882"/>
                </a:solidFill>
              </a:rPr>
              <a:t>chart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is</a:t>
            </a:r>
            <a:r>
              <a:rPr lang="de-DE" sz="1400" b="0" dirty="0">
                <a:solidFill>
                  <a:srgbClr val="003882"/>
                </a:solidFill>
              </a:rPr>
              <a:t> a </a:t>
            </a:r>
            <a:r>
              <a:rPr lang="de-DE" sz="1400" b="0" dirty="0" err="1">
                <a:solidFill>
                  <a:srgbClr val="003882"/>
                </a:solidFill>
              </a:rPr>
              <a:t>directory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with</a:t>
            </a:r>
            <a:r>
              <a:rPr lang="de-DE" sz="1400" b="0" dirty="0">
                <a:solidFill>
                  <a:srgbClr val="003882"/>
                </a:solidFill>
              </a:rPr>
              <a:t> YAML </a:t>
            </a:r>
            <a:r>
              <a:rPr lang="de-DE" sz="1400" b="0" dirty="0" err="1">
                <a:solidFill>
                  <a:srgbClr val="003882"/>
                </a:solidFill>
              </a:rPr>
              <a:t>files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that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provides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automation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for</a:t>
            </a:r>
            <a:r>
              <a:rPr lang="de-DE" sz="1400" b="0" dirty="0">
                <a:solidFill>
                  <a:srgbClr val="003882"/>
                </a:solidFill>
              </a:rPr>
              <a:t> Kubernetes </a:t>
            </a:r>
            <a:r>
              <a:rPr lang="de-DE" sz="1400" b="0" dirty="0" err="1">
                <a:solidFill>
                  <a:srgbClr val="003882"/>
                </a:solidFill>
              </a:rPr>
              <a:t>objects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for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any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given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application</a:t>
            </a:r>
            <a:r>
              <a:rPr lang="de-DE" sz="1400" b="0" dirty="0">
                <a:solidFill>
                  <a:srgbClr val="003882"/>
                </a:solidFill>
              </a:rPr>
              <a:t>.</a:t>
            </a:r>
          </a:p>
          <a:p>
            <a:endParaRPr lang="de-DE" b="0" dirty="0">
              <a:solidFill>
                <a:srgbClr val="003882"/>
              </a:solidFill>
            </a:endParaRPr>
          </a:p>
          <a:p>
            <a:r>
              <a:rPr lang="de-DE" b="0" dirty="0" err="1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chart.yaml</a:t>
            </a:r>
            <a:r>
              <a:rPr lang="de-DE" b="0" dirty="0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contains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version</a:t>
            </a:r>
            <a:r>
              <a:rPr lang="de-DE" sz="1400" b="0" dirty="0">
                <a:solidFill>
                  <a:srgbClr val="003882"/>
                </a:solidFill>
              </a:rPr>
              <a:t>, </a:t>
            </a:r>
            <a:r>
              <a:rPr lang="de-DE" sz="1400" b="0" dirty="0" err="1">
                <a:solidFill>
                  <a:srgbClr val="003882"/>
                </a:solidFill>
              </a:rPr>
              <a:t>description</a:t>
            </a:r>
            <a:r>
              <a:rPr lang="de-DE" sz="1400" b="0" dirty="0">
                <a:solidFill>
                  <a:srgbClr val="003882"/>
                </a:solidFill>
              </a:rPr>
              <a:t> and </a:t>
            </a:r>
            <a:r>
              <a:rPr lang="de-DE" sz="1400" b="0" dirty="0" err="1">
                <a:solidFill>
                  <a:srgbClr val="003882"/>
                </a:solidFill>
              </a:rPr>
              <a:t>sources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that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</a:p>
          <a:p>
            <a:r>
              <a:rPr lang="de-DE" sz="1400" b="0" dirty="0" err="1">
                <a:solidFill>
                  <a:srgbClr val="003882"/>
                </a:solidFill>
              </a:rPr>
              <a:t>are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required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to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download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the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software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to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build</a:t>
            </a:r>
            <a:r>
              <a:rPr lang="de-DE" sz="1400" b="0" dirty="0">
                <a:solidFill>
                  <a:srgbClr val="003882"/>
                </a:solidFill>
              </a:rPr>
              <a:t>.</a:t>
            </a:r>
          </a:p>
          <a:p>
            <a:endParaRPr lang="de-DE" b="0" dirty="0">
              <a:solidFill>
                <a:srgbClr val="003882"/>
              </a:solidFill>
            </a:endParaRPr>
          </a:p>
          <a:p>
            <a:r>
              <a:rPr lang="de-DE" b="0" dirty="0" err="1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values.yaml</a:t>
            </a:r>
            <a:r>
              <a:rPr lang="de-DE" b="0" dirty="0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contains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the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default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values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for</a:t>
            </a:r>
            <a:r>
              <a:rPr lang="de-DE" sz="1400" b="0" dirty="0">
                <a:solidFill>
                  <a:srgbClr val="003882"/>
                </a:solidFill>
              </a:rPr>
              <a:t> a </a:t>
            </a:r>
            <a:r>
              <a:rPr lang="de-DE" sz="1400" b="0" dirty="0" err="1">
                <a:solidFill>
                  <a:srgbClr val="003882"/>
                </a:solidFill>
              </a:rPr>
              <a:t>chart</a:t>
            </a:r>
            <a:r>
              <a:rPr lang="de-DE" sz="1400" b="0" dirty="0">
                <a:solidFill>
                  <a:srgbClr val="003882"/>
                </a:solidFill>
              </a:rPr>
              <a:t>. These </a:t>
            </a:r>
          </a:p>
          <a:p>
            <a:r>
              <a:rPr lang="de-DE" sz="1400" b="0" dirty="0" err="1">
                <a:solidFill>
                  <a:srgbClr val="003882"/>
                </a:solidFill>
              </a:rPr>
              <a:t>values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can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be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overridden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by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users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during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helm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install</a:t>
            </a:r>
            <a:r>
              <a:rPr lang="de-DE" sz="1400" b="0" dirty="0">
                <a:solidFill>
                  <a:srgbClr val="003882"/>
                </a:solidFill>
              </a:rPr>
              <a:t>/upgrade.</a:t>
            </a: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C76B9C1-8CE1-449A-AF4D-5310BEFE9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1669395" cy="431614"/>
          </a:xfrm>
        </p:spPr>
        <p:txBody>
          <a:bodyPr/>
          <a:lstStyle/>
          <a:p>
            <a:r>
              <a:rPr lang="de-DE" dirty="0"/>
              <a:t>Helm Concept</a:t>
            </a:r>
            <a:endParaRPr lang="en-GB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7B69CA0-5A7D-415E-B9EC-8DA0778BC916}"/>
              </a:ext>
            </a:extLst>
          </p:cNvPr>
          <p:cNvSpPr txBox="1"/>
          <p:nvPr/>
        </p:nvSpPr>
        <p:spPr>
          <a:xfrm>
            <a:off x="6023112" y="2355726"/>
            <a:ext cx="2232306" cy="16055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my-chart/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dirty="0">
                <a:latin typeface="Palatino Linotype" panose="02040502050505030304" pitchFamily="18" charset="0"/>
              </a:rPr>
              <a:t>|---</a:t>
            </a:r>
            <a:r>
              <a:rPr lang="de-DE" sz="1400" dirty="0">
                <a:latin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</a:rPr>
              <a:t>chart.yaml</a:t>
            </a:r>
            <a:endParaRPr lang="de-DE" sz="1400" dirty="0"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dirty="0">
                <a:latin typeface="Palatino Linotype" panose="02040502050505030304" pitchFamily="18" charset="0"/>
              </a:rPr>
              <a:t>|---</a:t>
            </a:r>
            <a:r>
              <a:rPr lang="de-DE" sz="1400" dirty="0">
                <a:latin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</a:rPr>
              <a:t>values.yaml</a:t>
            </a:r>
            <a:endParaRPr lang="de-DE" sz="1400" dirty="0"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dirty="0">
                <a:latin typeface="Palatino Linotype" panose="02040502050505030304" pitchFamily="18" charset="0"/>
              </a:rPr>
              <a:t>|---</a:t>
            </a:r>
            <a:r>
              <a:rPr lang="de-DE" sz="1400" dirty="0">
                <a:latin typeface="Consolas" panose="020B0609020204030204" pitchFamily="49" charset="0"/>
              </a:rPr>
              <a:t> </a:t>
            </a:r>
            <a:r>
              <a:rPr lang="de-DE" sz="1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templates/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dirty="0">
                <a:latin typeface="Palatino Linotype" panose="02040502050505030304" pitchFamily="18" charset="0"/>
              </a:rPr>
              <a:t>|      |---</a:t>
            </a:r>
            <a:r>
              <a:rPr lang="de-DE" sz="1400" dirty="0">
                <a:latin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</a:rPr>
              <a:t>configmap.yaml</a:t>
            </a:r>
            <a:endParaRPr lang="de-DE" sz="1400" dirty="0"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dirty="0">
                <a:latin typeface="Palatino Linotype" panose="02040502050505030304" pitchFamily="18" charset="0"/>
              </a:rPr>
              <a:t>|      |---</a:t>
            </a:r>
            <a:r>
              <a:rPr lang="de-DE" sz="1400" dirty="0">
                <a:latin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</a:rPr>
              <a:t>deployment.yaml</a:t>
            </a:r>
            <a:endParaRPr lang="de-DE" sz="1400" dirty="0"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dirty="0">
                <a:latin typeface="Palatino Linotype" panose="02040502050505030304" pitchFamily="18" charset="0"/>
              </a:rPr>
              <a:t>|      |---</a:t>
            </a:r>
            <a:r>
              <a:rPr lang="de-DE" sz="1400" dirty="0">
                <a:latin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</a:rPr>
              <a:t>service.yaml</a:t>
            </a:r>
            <a:endParaRPr lang="en-GB" sz="1400" dirty="0">
              <a:latin typeface="Consolas" panose="020B0609020204030204" pitchFamily="49" charset="0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CEA9E88-8967-4E89-B085-7AACCC1A4B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43081"/>
            <a:ext cx="866627" cy="90243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5E5DCC1-BC67-40F2-98BE-B22A717958C8}"/>
              </a:ext>
            </a:extLst>
          </p:cNvPr>
          <p:cNvSpPr txBox="1"/>
          <p:nvPr/>
        </p:nvSpPr>
        <p:spPr>
          <a:xfrm>
            <a:off x="3517784" y="69984"/>
            <a:ext cx="3646504" cy="203774"/>
          </a:xfrm>
          <a:prstGeom prst="rect">
            <a:avLst/>
          </a:prstGeom>
          <a:solidFill>
            <a:srgbClr val="D4D6E8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050" dirty="0">
                <a:solidFill>
                  <a:schemeClr val="accent6"/>
                </a:solidFill>
              </a:rPr>
              <a:t>Microservice Deployment </a:t>
            </a:r>
            <a:r>
              <a:rPr lang="de-DE" sz="1050" dirty="0" err="1">
                <a:solidFill>
                  <a:schemeClr val="accent6"/>
                </a:solidFill>
              </a:rPr>
              <a:t>with</a:t>
            </a:r>
            <a:r>
              <a:rPr lang="de-DE" sz="1050" dirty="0">
                <a:solidFill>
                  <a:schemeClr val="accent6"/>
                </a:solidFill>
              </a:rPr>
              <a:t> Docker, Kubernetes and Helm</a:t>
            </a:r>
            <a:endParaRPr lang="en-GB" sz="1050" dirty="0" err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9802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C8E2B73-247B-42A3-8300-330D126FB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478" y="1131570"/>
            <a:ext cx="5256642" cy="3600450"/>
          </a:xfrm>
        </p:spPr>
        <p:txBody>
          <a:bodyPr/>
          <a:lstStyle/>
          <a:p>
            <a:endParaRPr lang="de-DE" b="0" dirty="0">
              <a:solidFill>
                <a:srgbClr val="0038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de-DE" b="0" dirty="0">
              <a:solidFill>
                <a:srgbClr val="0038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de-DE" b="0" dirty="0" err="1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configmap.yaml</a:t>
            </a:r>
            <a:r>
              <a:rPr lang="de-DE" b="0" dirty="0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is</a:t>
            </a:r>
            <a:r>
              <a:rPr lang="de-DE" sz="1400" b="0" dirty="0">
                <a:solidFill>
                  <a:srgbClr val="003882"/>
                </a:solidFill>
              </a:rPr>
              <a:t> a </a:t>
            </a:r>
            <a:r>
              <a:rPr lang="de-DE" sz="1400" b="0" dirty="0" err="1">
                <a:solidFill>
                  <a:srgbClr val="003882"/>
                </a:solidFill>
              </a:rPr>
              <a:t>definition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of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configurations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that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can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be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mounted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into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other</a:t>
            </a:r>
            <a:r>
              <a:rPr lang="de-DE" sz="1400" b="0" dirty="0">
                <a:solidFill>
                  <a:srgbClr val="003882"/>
                </a:solidFill>
              </a:rPr>
              <a:t> K8s </a:t>
            </a:r>
            <a:r>
              <a:rPr lang="de-DE" sz="1400" b="0" dirty="0" err="1">
                <a:solidFill>
                  <a:srgbClr val="003882"/>
                </a:solidFill>
              </a:rPr>
              <a:t>ressources</a:t>
            </a:r>
            <a:r>
              <a:rPr lang="de-DE" sz="1400" b="0" dirty="0">
                <a:solidFill>
                  <a:srgbClr val="003882"/>
                </a:solidFill>
              </a:rPr>
              <a:t>.</a:t>
            </a:r>
          </a:p>
          <a:p>
            <a:endParaRPr lang="de-DE" b="0" dirty="0">
              <a:solidFill>
                <a:srgbClr val="003882"/>
              </a:solidFill>
            </a:endParaRPr>
          </a:p>
          <a:p>
            <a:r>
              <a:rPr lang="de-DE" b="0" dirty="0" err="1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deployment.yaml</a:t>
            </a:r>
            <a:r>
              <a:rPr lang="de-DE" b="0" dirty="0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is</a:t>
            </a:r>
            <a:r>
              <a:rPr lang="de-DE" sz="1400" b="0" dirty="0">
                <a:solidFill>
                  <a:srgbClr val="003882"/>
                </a:solidFill>
              </a:rPr>
              <a:t> a</a:t>
            </a:r>
            <a:r>
              <a:rPr lang="de-DE" sz="1400" b="0" dirty="0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ressource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definition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for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creating</a:t>
            </a:r>
            <a:r>
              <a:rPr lang="de-DE" sz="1400" b="0" dirty="0">
                <a:solidFill>
                  <a:srgbClr val="003882"/>
                </a:solidFill>
              </a:rPr>
              <a:t> a K8s </a:t>
            </a:r>
            <a:r>
              <a:rPr lang="de-DE" sz="1400" b="0" dirty="0" err="1">
                <a:solidFill>
                  <a:srgbClr val="003882"/>
                </a:solidFill>
              </a:rPr>
              <a:t>deployment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that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contains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container</a:t>
            </a:r>
            <a:r>
              <a:rPr lang="de-DE" sz="1400" b="0" dirty="0">
                <a:solidFill>
                  <a:srgbClr val="003882"/>
                </a:solidFill>
              </a:rPr>
              <a:t>, </a:t>
            </a:r>
            <a:r>
              <a:rPr lang="de-DE" sz="1400" b="0" dirty="0" err="1">
                <a:solidFill>
                  <a:srgbClr val="003882"/>
                </a:solidFill>
              </a:rPr>
              <a:t>port</a:t>
            </a:r>
            <a:r>
              <a:rPr lang="de-DE" sz="1400" b="0" dirty="0">
                <a:solidFill>
                  <a:srgbClr val="003882"/>
                </a:solidFill>
              </a:rPr>
              <a:t>, </a:t>
            </a:r>
            <a:r>
              <a:rPr lang="de-DE" sz="1400" b="0" dirty="0" err="1">
                <a:solidFill>
                  <a:srgbClr val="003882"/>
                </a:solidFill>
              </a:rPr>
              <a:t>volume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mounts</a:t>
            </a:r>
            <a:r>
              <a:rPr lang="de-DE" sz="1400" b="0" dirty="0">
                <a:solidFill>
                  <a:srgbClr val="003882"/>
                </a:solidFill>
              </a:rPr>
              <a:t>, etc. </a:t>
            </a:r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r>
              <a:rPr lang="de-DE" b="0" dirty="0" err="1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service.yaml</a:t>
            </a:r>
            <a:r>
              <a:rPr lang="de-DE" b="0" dirty="0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is</a:t>
            </a:r>
            <a:r>
              <a:rPr lang="de-DE" sz="1400" b="0" dirty="0">
                <a:solidFill>
                  <a:srgbClr val="003882"/>
                </a:solidFill>
              </a:rPr>
              <a:t> a </a:t>
            </a:r>
            <a:r>
              <a:rPr lang="de-DE" sz="1400" b="0" dirty="0" err="1">
                <a:solidFill>
                  <a:srgbClr val="003882"/>
                </a:solidFill>
              </a:rPr>
              <a:t>ressource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definition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for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creating</a:t>
            </a:r>
            <a:r>
              <a:rPr lang="de-DE" sz="1400" b="0" dirty="0">
                <a:solidFill>
                  <a:srgbClr val="003882"/>
                </a:solidFill>
              </a:rPr>
              <a:t> a </a:t>
            </a:r>
            <a:r>
              <a:rPr lang="de-DE" sz="1400" b="0" dirty="0" err="1">
                <a:solidFill>
                  <a:srgbClr val="003882"/>
                </a:solidFill>
              </a:rPr>
              <a:t>service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endpoint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for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your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deployment</a:t>
            </a:r>
            <a:r>
              <a:rPr lang="de-DE" sz="1400" b="0" dirty="0">
                <a:solidFill>
                  <a:srgbClr val="003882"/>
                </a:solidFill>
              </a:rPr>
              <a:t>.</a:t>
            </a: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C76B9C1-8CE1-449A-AF4D-5310BEFE9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1669395" cy="431614"/>
          </a:xfrm>
        </p:spPr>
        <p:txBody>
          <a:bodyPr/>
          <a:lstStyle/>
          <a:p>
            <a:r>
              <a:rPr lang="de-DE" dirty="0"/>
              <a:t>Helm Concept</a:t>
            </a:r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C9F4D96-BF36-4A7B-BAAE-BF6903FF35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43081"/>
            <a:ext cx="866627" cy="90243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A61153A-3F08-4E5C-8484-723AA07AABB4}"/>
              </a:ext>
            </a:extLst>
          </p:cNvPr>
          <p:cNvSpPr txBox="1"/>
          <p:nvPr/>
        </p:nvSpPr>
        <p:spPr>
          <a:xfrm>
            <a:off x="6023112" y="2355726"/>
            <a:ext cx="2232306" cy="16055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my-chart/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dirty="0">
                <a:latin typeface="Palatino Linotype" panose="02040502050505030304" pitchFamily="18" charset="0"/>
              </a:rPr>
              <a:t>|---</a:t>
            </a:r>
            <a:r>
              <a:rPr lang="de-DE" sz="1400" dirty="0">
                <a:latin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</a:rPr>
              <a:t>chart.yaml</a:t>
            </a:r>
            <a:endParaRPr lang="de-DE" sz="1400" dirty="0"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dirty="0">
                <a:latin typeface="Palatino Linotype" panose="02040502050505030304" pitchFamily="18" charset="0"/>
              </a:rPr>
              <a:t>|---</a:t>
            </a:r>
            <a:r>
              <a:rPr lang="de-DE" sz="1400" dirty="0">
                <a:latin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</a:rPr>
              <a:t>values.yaml</a:t>
            </a:r>
            <a:endParaRPr lang="de-DE" sz="1400" dirty="0"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dirty="0">
                <a:latin typeface="Palatino Linotype" panose="02040502050505030304" pitchFamily="18" charset="0"/>
              </a:rPr>
              <a:t>|---</a:t>
            </a:r>
            <a:r>
              <a:rPr lang="de-DE" sz="1400" dirty="0">
                <a:latin typeface="Consolas" panose="020B0609020204030204" pitchFamily="49" charset="0"/>
              </a:rPr>
              <a:t> </a:t>
            </a:r>
            <a:r>
              <a:rPr lang="de-DE" sz="1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templates/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dirty="0">
                <a:latin typeface="Palatino Linotype" panose="02040502050505030304" pitchFamily="18" charset="0"/>
              </a:rPr>
              <a:t>|      |---</a:t>
            </a:r>
            <a:r>
              <a:rPr lang="de-DE" sz="1400" dirty="0">
                <a:latin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</a:rPr>
              <a:t>configmap.yaml</a:t>
            </a:r>
            <a:endParaRPr lang="de-DE" sz="1400" dirty="0"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dirty="0">
                <a:latin typeface="Palatino Linotype" panose="02040502050505030304" pitchFamily="18" charset="0"/>
              </a:rPr>
              <a:t>|      |---</a:t>
            </a:r>
            <a:r>
              <a:rPr lang="de-DE" sz="1400" dirty="0">
                <a:latin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</a:rPr>
              <a:t>deployment.yaml</a:t>
            </a:r>
            <a:endParaRPr lang="de-DE" sz="1400" dirty="0"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dirty="0">
                <a:latin typeface="Palatino Linotype" panose="02040502050505030304" pitchFamily="18" charset="0"/>
              </a:rPr>
              <a:t>|      |---</a:t>
            </a:r>
            <a:r>
              <a:rPr lang="de-DE" sz="1400" dirty="0">
                <a:latin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</a:rPr>
              <a:t>service.yaml</a:t>
            </a:r>
            <a:endParaRPr lang="en-GB" sz="1400" dirty="0">
              <a:latin typeface="Consolas" panose="020B0609020204030204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B7E1AD1-546C-4101-804E-D61776779C7E}"/>
              </a:ext>
            </a:extLst>
          </p:cNvPr>
          <p:cNvSpPr txBox="1"/>
          <p:nvPr/>
        </p:nvSpPr>
        <p:spPr>
          <a:xfrm>
            <a:off x="3517784" y="69984"/>
            <a:ext cx="3646504" cy="203774"/>
          </a:xfrm>
          <a:prstGeom prst="rect">
            <a:avLst/>
          </a:prstGeom>
          <a:solidFill>
            <a:srgbClr val="D4D6E8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050" dirty="0">
                <a:solidFill>
                  <a:schemeClr val="accent6"/>
                </a:solidFill>
              </a:rPr>
              <a:t>Microservice Deployment </a:t>
            </a:r>
            <a:r>
              <a:rPr lang="de-DE" sz="1050" dirty="0" err="1">
                <a:solidFill>
                  <a:schemeClr val="accent6"/>
                </a:solidFill>
              </a:rPr>
              <a:t>with</a:t>
            </a:r>
            <a:r>
              <a:rPr lang="de-DE" sz="1050" dirty="0">
                <a:solidFill>
                  <a:schemeClr val="accent6"/>
                </a:solidFill>
              </a:rPr>
              <a:t> Docker, Kubernetes and Helm</a:t>
            </a:r>
            <a:endParaRPr lang="en-GB" sz="1050" dirty="0" err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263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C8E2B73-247B-42A3-8300-330D126FB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478" y="1131570"/>
            <a:ext cx="8352986" cy="3600450"/>
          </a:xfrm>
        </p:spPr>
        <p:txBody>
          <a:bodyPr/>
          <a:lstStyle/>
          <a:p>
            <a:endParaRPr lang="de-DE" b="0" dirty="0">
              <a:solidFill>
                <a:srgbClr val="0038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de-DE" b="0" dirty="0">
              <a:solidFill>
                <a:srgbClr val="0038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de-DE" b="0" dirty="0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Helm Client </a:t>
            </a:r>
            <a:r>
              <a:rPr lang="de-DE" b="0" dirty="0" err="1">
                <a:solidFill>
                  <a:srgbClr val="003882"/>
                </a:solidFill>
              </a:rPr>
              <a:t>is</a:t>
            </a:r>
            <a:r>
              <a:rPr lang="de-DE" b="0" dirty="0">
                <a:solidFill>
                  <a:srgbClr val="003882"/>
                </a:solidFill>
              </a:rPr>
              <a:t> a </a:t>
            </a:r>
            <a:r>
              <a:rPr lang="de-DE" b="0" dirty="0" err="1">
                <a:solidFill>
                  <a:srgbClr val="003882"/>
                </a:solidFill>
              </a:rPr>
              <a:t>command</a:t>
            </a:r>
            <a:r>
              <a:rPr lang="de-DE" b="0" dirty="0">
                <a:solidFill>
                  <a:srgbClr val="003882"/>
                </a:solidFill>
              </a:rPr>
              <a:t>-line </a:t>
            </a:r>
            <a:r>
              <a:rPr lang="de-DE" b="0" dirty="0" err="1">
                <a:solidFill>
                  <a:srgbClr val="003882"/>
                </a:solidFill>
              </a:rPr>
              <a:t>client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for</a:t>
            </a:r>
            <a:r>
              <a:rPr lang="de-DE" b="0" dirty="0">
                <a:solidFill>
                  <a:srgbClr val="003882"/>
                </a:solidFill>
              </a:rPr>
              <a:t> end </a:t>
            </a:r>
            <a:r>
              <a:rPr lang="de-DE" b="0" dirty="0" err="1">
                <a:solidFill>
                  <a:srgbClr val="003882"/>
                </a:solidFill>
              </a:rPr>
              <a:t>users</a:t>
            </a:r>
            <a:r>
              <a:rPr lang="de-DE" b="0" dirty="0">
                <a:solidFill>
                  <a:srgbClr val="003882"/>
                </a:solidFill>
              </a:rPr>
              <a:t>.</a:t>
            </a:r>
          </a:p>
          <a:p>
            <a:endParaRPr lang="de-DE" b="0" dirty="0">
              <a:solidFill>
                <a:srgbClr val="0038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de-DE" b="0" dirty="0">
                <a:solidFill>
                  <a:srgbClr val="003882"/>
                </a:solidFill>
              </a:rPr>
              <a:t>Features: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b="0" dirty="0" err="1">
                <a:solidFill>
                  <a:srgbClr val="003882"/>
                </a:solidFill>
              </a:rPr>
              <a:t>Local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chart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development</a:t>
            </a:r>
            <a:endParaRPr lang="de-DE" sz="1400" b="0" dirty="0">
              <a:solidFill>
                <a:srgbClr val="003882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b="0" dirty="0">
                <a:solidFill>
                  <a:srgbClr val="003882"/>
                </a:solidFill>
              </a:rPr>
              <a:t>Managing </a:t>
            </a:r>
            <a:r>
              <a:rPr lang="de-DE" sz="1400" b="0" dirty="0" err="1">
                <a:solidFill>
                  <a:srgbClr val="003882"/>
                </a:solidFill>
              </a:rPr>
              <a:t>releases</a:t>
            </a:r>
            <a:endParaRPr lang="de-DE" sz="1400" b="0" dirty="0">
              <a:solidFill>
                <a:srgbClr val="003882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b="0" dirty="0" err="1">
                <a:solidFill>
                  <a:srgbClr val="003882"/>
                </a:solidFill>
              </a:rPr>
              <a:t>Interfaceing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with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the</a:t>
            </a:r>
            <a:r>
              <a:rPr lang="de-DE" sz="1400" b="0" dirty="0">
                <a:solidFill>
                  <a:srgbClr val="003882"/>
                </a:solidFill>
              </a:rPr>
              <a:t> Helm </a:t>
            </a:r>
            <a:r>
              <a:rPr lang="de-DE" sz="1400" b="0" dirty="0" err="1">
                <a:solidFill>
                  <a:srgbClr val="003882"/>
                </a:solidFill>
              </a:rPr>
              <a:t>library</a:t>
            </a:r>
            <a:r>
              <a:rPr lang="de-DE" sz="1400" b="0" dirty="0">
                <a:solidFill>
                  <a:srgbClr val="003882"/>
                </a:solidFill>
              </a:rPr>
              <a:t> (</a:t>
            </a:r>
            <a:r>
              <a:rPr lang="de-DE" sz="1400" b="0" dirty="0" err="1">
                <a:solidFill>
                  <a:srgbClr val="003882"/>
                </a:solidFill>
              </a:rPr>
              <a:t>upload</a:t>
            </a:r>
            <a:r>
              <a:rPr lang="de-DE" sz="1400" b="0" dirty="0">
                <a:solidFill>
                  <a:srgbClr val="003882"/>
                </a:solidFill>
              </a:rPr>
              <a:t>/</a:t>
            </a:r>
            <a:r>
              <a:rPr lang="de-DE" sz="1400" b="0" dirty="0" err="1">
                <a:solidFill>
                  <a:srgbClr val="003882"/>
                </a:solidFill>
              </a:rPr>
              <a:t>download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charts</a:t>
            </a:r>
            <a:r>
              <a:rPr lang="de-DE" sz="1400" b="0" dirty="0">
                <a:solidFill>
                  <a:srgbClr val="003882"/>
                </a:solidFill>
              </a:rPr>
              <a:t>)</a:t>
            </a: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C76B9C1-8CE1-449A-AF4D-5310BEFE9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2817530" cy="431614"/>
          </a:xfrm>
        </p:spPr>
        <p:txBody>
          <a:bodyPr/>
          <a:lstStyle/>
          <a:p>
            <a:r>
              <a:rPr lang="de-DE" dirty="0"/>
              <a:t>Helm Architecture (v3.0.0)</a:t>
            </a:r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C9F4D96-BF36-4A7B-BAAE-BF6903FF35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43081"/>
            <a:ext cx="866627" cy="902438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3F466871-9D7A-428C-938C-A165291395EF}"/>
              </a:ext>
            </a:extLst>
          </p:cNvPr>
          <p:cNvSpPr/>
          <p:nvPr/>
        </p:nvSpPr>
        <p:spPr>
          <a:xfrm>
            <a:off x="6624551" y="2571750"/>
            <a:ext cx="1622388" cy="108012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28575" cap="sq">
            <a:solidFill>
              <a:schemeClr val="tx1">
                <a:lumMod val="20000"/>
                <a:lumOff val="80000"/>
              </a:schemeClr>
            </a:solidFill>
            <a:prstDash val="solid"/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19823F1-8D3C-4E22-B53D-4A48DA99214A}"/>
              </a:ext>
            </a:extLst>
          </p:cNvPr>
          <p:cNvSpPr/>
          <p:nvPr/>
        </p:nvSpPr>
        <p:spPr>
          <a:xfrm>
            <a:off x="6756480" y="2719382"/>
            <a:ext cx="1366174" cy="36004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19050" cap="sq">
            <a:solidFill>
              <a:schemeClr val="tx1">
                <a:lumMod val="40000"/>
                <a:lumOff val="6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/>
              <a:t>Helm Client</a:t>
            </a:r>
            <a:endParaRPr lang="en-GB" sz="1100" dirty="0" err="1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35EC254-C15C-43F2-B8CF-F64E9B047046}"/>
              </a:ext>
            </a:extLst>
          </p:cNvPr>
          <p:cNvSpPr/>
          <p:nvPr/>
        </p:nvSpPr>
        <p:spPr>
          <a:xfrm>
            <a:off x="6756480" y="3167758"/>
            <a:ext cx="1366174" cy="36004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19050" cap="sq">
            <a:solidFill>
              <a:schemeClr val="tx1">
                <a:lumMod val="40000"/>
                <a:lumOff val="6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/>
              <a:t>Helm Library</a:t>
            </a:r>
            <a:endParaRPr lang="en-GB" sz="1100" dirty="0" err="1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97884D0-415F-43AC-9F7A-E23D5BC3643E}"/>
              </a:ext>
            </a:extLst>
          </p:cNvPr>
          <p:cNvSpPr txBox="1"/>
          <p:nvPr/>
        </p:nvSpPr>
        <p:spPr>
          <a:xfrm>
            <a:off x="7226553" y="3686642"/>
            <a:ext cx="418384" cy="2139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400" dirty="0"/>
              <a:t>Helm</a:t>
            </a:r>
            <a:endParaRPr lang="en-GB" sz="1400" dirty="0" err="1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61D1940-75FE-4C4C-B60C-9A11F2BBA352}"/>
              </a:ext>
            </a:extLst>
          </p:cNvPr>
          <p:cNvSpPr txBox="1"/>
          <p:nvPr/>
        </p:nvSpPr>
        <p:spPr>
          <a:xfrm>
            <a:off x="3517784" y="69984"/>
            <a:ext cx="3646504" cy="203774"/>
          </a:xfrm>
          <a:prstGeom prst="rect">
            <a:avLst/>
          </a:prstGeom>
          <a:solidFill>
            <a:srgbClr val="D4D6E8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050" dirty="0">
                <a:solidFill>
                  <a:schemeClr val="accent6"/>
                </a:solidFill>
              </a:rPr>
              <a:t>Microservice Deployment </a:t>
            </a:r>
            <a:r>
              <a:rPr lang="de-DE" sz="1050" dirty="0" err="1">
                <a:solidFill>
                  <a:schemeClr val="accent6"/>
                </a:solidFill>
              </a:rPr>
              <a:t>with</a:t>
            </a:r>
            <a:r>
              <a:rPr lang="de-DE" sz="1050" dirty="0">
                <a:solidFill>
                  <a:schemeClr val="accent6"/>
                </a:solidFill>
              </a:rPr>
              <a:t> Docker, Kubernetes and Helm</a:t>
            </a:r>
            <a:endParaRPr lang="en-GB" sz="1050" dirty="0" err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05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C8E2B73-247B-42A3-8300-330D126FB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478" y="1131570"/>
            <a:ext cx="8352986" cy="3600450"/>
          </a:xfrm>
        </p:spPr>
        <p:txBody>
          <a:bodyPr/>
          <a:lstStyle/>
          <a:p>
            <a:r>
              <a:rPr lang="de-DE" b="0" dirty="0">
                <a:solidFill>
                  <a:srgbClr val="003882"/>
                </a:solidFill>
              </a:rPr>
              <a:t>The</a:t>
            </a:r>
            <a:r>
              <a:rPr lang="de-DE" b="0" dirty="0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Helm Library </a:t>
            </a:r>
            <a:r>
              <a:rPr lang="de-DE" b="0" dirty="0" err="1">
                <a:solidFill>
                  <a:srgbClr val="003882"/>
                </a:solidFill>
              </a:rPr>
              <a:t>provides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the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logic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for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executing</a:t>
            </a:r>
            <a:r>
              <a:rPr lang="de-DE" b="0" dirty="0">
                <a:solidFill>
                  <a:srgbClr val="003882"/>
                </a:solidFill>
              </a:rPr>
              <a:t> all Helm </a:t>
            </a:r>
            <a:r>
              <a:rPr lang="de-DE" b="0" dirty="0" err="1">
                <a:solidFill>
                  <a:srgbClr val="003882"/>
                </a:solidFill>
              </a:rPr>
              <a:t>operations</a:t>
            </a:r>
            <a:r>
              <a:rPr lang="de-DE" b="0" dirty="0">
                <a:solidFill>
                  <a:srgbClr val="003882"/>
                </a:solidFill>
              </a:rPr>
              <a:t>. </a:t>
            </a:r>
            <a:r>
              <a:rPr lang="de-DE" b="0" dirty="0" err="1">
                <a:solidFill>
                  <a:srgbClr val="003882"/>
                </a:solidFill>
              </a:rPr>
              <a:t>It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interfaces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directly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with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the</a:t>
            </a:r>
            <a:r>
              <a:rPr lang="de-DE" b="0" dirty="0">
                <a:solidFill>
                  <a:srgbClr val="003882"/>
                </a:solidFill>
              </a:rPr>
              <a:t> K8s API </a:t>
            </a:r>
            <a:r>
              <a:rPr lang="de-DE" b="0" dirty="0" err="1">
                <a:solidFill>
                  <a:srgbClr val="003882"/>
                </a:solidFill>
              </a:rPr>
              <a:t>server</a:t>
            </a:r>
            <a:r>
              <a:rPr lang="de-DE" b="0" dirty="0">
                <a:solidFill>
                  <a:srgbClr val="003882"/>
                </a:solidFill>
              </a:rPr>
              <a:t>.</a:t>
            </a:r>
          </a:p>
          <a:p>
            <a:endParaRPr lang="de-DE" sz="1400" b="0" dirty="0">
              <a:solidFill>
                <a:srgbClr val="0038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b="0" dirty="0" err="1">
                <a:solidFill>
                  <a:srgbClr val="003882"/>
                </a:solidFill>
              </a:rPr>
              <a:t>Combines</a:t>
            </a:r>
            <a:r>
              <a:rPr lang="de-DE" sz="1400" b="0" dirty="0">
                <a:solidFill>
                  <a:srgbClr val="003882"/>
                </a:solidFill>
              </a:rPr>
              <a:t> a </a:t>
            </a:r>
            <a:r>
              <a:rPr lang="de-DE" sz="1400" b="0" dirty="0" err="1">
                <a:solidFill>
                  <a:srgbClr val="003882"/>
                </a:solidFill>
              </a:rPr>
              <a:t>chart</a:t>
            </a:r>
            <a:r>
              <a:rPr lang="de-DE" sz="1400" b="0" dirty="0">
                <a:solidFill>
                  <a:srgbClr val="003882"/>
                </a:solidFill>
              </a:rPr>
              <a:t> and </a:t>
            </a:r>
            <a:r>
              <a:rPr lang="de-DE" sz="1400" b="0" dirty="0" err="1">
                <a:solidFill>
                  <a:srgbClr val="003882"/>
                </a:solidFill>
              </a:rPr>
              <a:t>configuration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to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build</a:t>
            </a:r>
            <a:r>
              <a:rPr lang="de-DE" sz="1400" b="0" dirty="0">
                <a:solidFill>
                  <a:srgbClr val="003882"/>
                </a:solidFill>
              </a:rPr>
              <a:t> a release.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b="0" dirty="0" err="1">
                <a:solidFill>
                  <a:srgbClr val="003882"/>
                </a:solidFill>
              </a:rPr>
              <a:t>Installs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charts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into</a:t>
            </a:r>
            <a:r>
              <a:rPr lang="de-DE" sz="1400" b="0" dirty="0">
                <a:solidFill>
                  <a:srgbClr val="003882"/>
                </a:solidFill>
              </a:rPr>
              <a:t> K8s and </a:t>
            </a:r>
            <a:r>
              <a:rPr lang="de-DE" sz="1400" b="0" dirty="0" err="1">
                <a:solidFill>
                  <a:srgbClr val="003882"/>
                </a:solidFill>
              </a:rPr>
              <a:t>provides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the</a:t>
            </a:r>
            <a:r>
              <a:rPr lang="de-DE" sz="1400" b="0" dirty="0">
                <a:solidFill>
                  <a:srgbClr val="003882"/>
                </a:solidFill>
              </a:rPr>
              <a:t> subsequent </a:t>
            </a:r>
            <a:r>
              <a:rPr lang="de-DE" sz="1400" b="0" dirty="0" err="1">
                <a:solidFill>
                  <a:srgbClr val="003882"/>
                </a:solidFill>
              </a:rPr>
              <a:t>object</a:t>
            </a:r>
            <a:r>
              <a:rPr lang="de-DE" sz="1400" b="0" dirty="0">
                <a:solidFill>
                  <a:srgbClr val="00388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b="0" dirty="0">
                <a:solidFill>
                  <a:srgbClr val="003882"/>
                </a:solidFill>
              </a:rPr>
              <a:t>Upgrades and </a:t>
            </a:r>
            <a:r>
              <a:rPr lang="de-DE" sz="1400" b="0" dirty="0" err="1">
                <a:solidFill>
                  <a:srgbClr val="003882"/>
                </a:solidFill>
              </a:rPr>
              <a:t>installs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charts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by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interacting</a:t>
            </a:r>
            <a:r>
              <a:rPr lang="de-DE" sz="1400" b="0" dirty="0">
                <a:solidFill>
                  <a:srgbClr val="003882"/>
                </a:solidFill>
              </a:rPr>
              <a:t> </a:t>
            </a:r>
            <a:r>
              <a:rPr lang="de-DE" sz="1400" b="0" dirty="0" err="1">
                <a:solidFill>
                  <a:srgbClr val="003882"/>
                </a:solidFill>
              </a:rPr>
              <a:t>with</a:t>
            </a:r>
            <a:r>
              <a:rPr lang="de-DE" sz="1400" b="0" dirty="0">
                <a:solidFill>
                  <a:srgbClr val="003882"/>
                </a:solidFill>
              </a:rPr>
              <a:t> K8s.</a:t>
            </a: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C76B9C1-8CE1-449A-AF4D-5310BEFE9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2817530" cy="431614"/>
          </a:xfrm>
        </p:spPr>
        <p:txBody>
          <a:bodyPr/>
          <a:lstStyle/>
          <a:p>
            <a:r>
              <a:rPr lang="de-DE" dirty="0"/>
              <a:t>Helm Architecture (v3.0.0)</a:t>
            </a:r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C9F4D96-BF36-4A7B-BAAE-BF6903FF35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43081"/>
            <a:ext cx="866627" cy="902438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BCCF380F-5457-4043-801D-65EC220FBAE4}"/>
              </a:ext>
            </a:extLst>
          </p:cNvPr>
          <p:cNvSpPr/>
          <p:nvPr/>
        </p:nvSpPr>
        <p:spPr>
          <a:xfrm>
            <a:off x="3927734" y="3406335"/>
            <a:ext cx="1622388" cy="108012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28575" cap="sq">
            <a:solidFill>
              <a:schemeClr val="tx1">
                <a:lumMod val="20000"/>
                <a:lumOff val="80000"/>
              </a:schemeClr>
            </a:solidFill>
            <a:prstDash val="solid"/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63FB92C9-BBCD-4226-A840-7A1E3C10F878}"/>
              </a:ext>
            </a:extLst>
          </p:cNvPr>
          <p:cNvSpPr/>
          <p:nvPr/>
        </p:nvSpPr>
        <p:spPr>
          <a:xfrm>
            <a:off x="5868144" y="1718340"/>
            <a:ext cx="2771290" cy="2771290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19050" cap="sq">
            <a:solidFill>
              <a:schemeClr val="bg2">
                <a:lumMod val="20000"/>
                <a:lumOff val="8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00FCDF8-1FA1-4563-9105-10282FB8DC73}"/>
              </a:ext>
            </a:extLst>
          </p:cNvPr>
          <p:cNvSpPr/>
          <p:nvPr/>
        </p:nvSpPr>
        <p:spPr>
          <a:xfrm>
            <a:off x="4059663" y="3553967"/>
            <a:ext cx="1366174" cy="36004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19050" cap="sq">
            <a:solidFill>
              <a:schemeClr val="tx1">
                <a:lumMod val="40000"/>
                <a:lumOff val="6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/>
              <a:t>Helm Client</a:t>
            </a:r>
            <a:endParaRPr lang="en-GB" sz="1100" dirty="0" err="1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BB8869E-2DBD-4FA8-822B-1BA2A11D0C94}"/>
              </a:ext>
            </a:extLst>
          </p:cNvPr>
          <p:cNvSpPr/>
          <p:nvPr/>
        </p:nvSpPr>
        <p:spPr>
          <a:xfrm>
            <a:off x="4059663" y="4002343"/>
            <a:ext cx="1366174" cy="36004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19050" cap="sq">
            <a:solidFill>
              <a:schemeClr val="tx1">
                <a:lumMod val="40000"/>
                <a:lumOff val="6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/>
              <a:t>Helm Library</a:t>
            </a:r>
            <a:endParaRPr lang="en-GB" sz="1100" dirty="0" err="1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8244EEE4-8A98-4062-8D89-469A64303EDA}"/>
              </a:ext>
            </a:extLst>
          </p:cNvPr>
          <p:cNvSpPr/>
          <p:nvPr/>
        </p:nvSpPr>
        <p:spPr>
          <a:xfrm>
            <a:off x="5993649" y="2956814"/>
            <a:ext cx="2520280" cy="336745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9050" cap="sq">
            <a:solidFill>
              <a:schemeClr val="bg2">
                <a:lumMod val="75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 dirty="0"/>
              <a:t>API-Server</a:t>
            </a:r>
            <a:endParaRPr lang="en-GB" sz="1600" dirty="0" err="1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B35BCFB7-B290-4698-834C-A705AC9033A6}"/>
              </a:ext>
            </a:extLst>
          </p:cNvPr>
          <p:cNvSpPr/>
          <p:nvPr/>
        </p:nvSpPr>
        <p:spPr>
          <a:xfrm>
            <a:off x="6156176" y="3414055"/>
            <a:ext cx="914400" cy="33674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9050" cap="sq">
            <a:solidFill>
              <a:schemeClr val="bg2">
                <a:lumMod val="60000"/>
                <a:lumOff val="4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000" dirty="0"/>
              <a:t>controller</a:t>
            </a:r>
          </a:p>
          <a:p>
            <a:pPr algn="ctr"/>
            <a:r>
              <a:rPr lang="de-DE" sz="1000" dirty="0"/>
              <a:t>manager</a:t>
            </a:r>
            <a:endParaRPr lang="en-GB" sz="1000" dirty="0" err="1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44A6F64D-FDD1-4AEE-A82D-4A73575EC54E}"/>
              </a:ext>
            </a:extLst>
          </p:cNvPr>
          <p:cNvSpPr/>
          <p:nvPr/>
        </p:nvSpPr>
        <p:spPr>
          <a:xfrm>
            <a:off x="6823466" y="3933735"/>
            <a:ext cx="818709" cy="30150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9050" cap="sq">
            <a:solidFill>
              <a:schemeClr val="bg2">
                <a:lumMod val="60000"/>
                <a:lumOff val="4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000" dirty="0"/>
              <a:t>scheduler</a:t>
            </a:r>
            <a:endParaRPr lang="en-GB" sz="1000" dirty="0" err="1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859B3CCE-80EB-4E15-B8FF-27DC164D84CF}"/>
              </a:ext>
            </a:extLst>
          </p:cNvPr>
          <p:cNvSpPr/>
          <p:nvPr/>
        </p:nvSpPr>
        <p:spPr>
          <a:xfrm>
            <a:off x="7562513" y="3476494"/>
            <a:ext cx="818709" cy="30150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9050" cap="sq">
            <a:solidFill>
              <a:schemeClr val="bg2">
                <a:lumMod val="60000"/>
                <a:lumOff val="4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000" dirty="0"/>
              <a:t>kube-dns</a:t>
            </a:r>
            <a:endParaRPr lang="en-GB" sz="1000" dirty="0" err="1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865BAB1B-4D9F-4A59-99FA-2304D8F137F6}"/>
              </a:ext>
            </a:extLst>
          </p:cNvPr>
          <p:cNvSpPr/>
          <p:nvPr/>
        </p:nvSpPr>
        <p:spPr>
          <a:xfrm>
            <a:off x="7171107" y="2083336"/>
            <a:ext cx="785041" cy="289106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9050" cap="sq">
            <a:solidFill>
              <a:schemeClr val="bg2">
                <a:lumMod val="60000"/>
                <a:lumOff val="4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000" dirty="0"/>
              <a:t>kubelet</a:t>
            </a:r>
            <a:endParaRPr lang="en-GB" sz="1000" dirty="0" err="1"/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533B4963-3946-4401-96F3-73B9E812A58E}"/>
              </a:ext>
            </a:extLst>
          </p:cNvPr>
          <p:cNvSpPr/>
          <p:nvPr/>
        </p:nvSpPr>
        <p:spPr>
          <a:xfrm>
            <a:off x="7596181" y="2528178"/>
            <a:ext cx="785041" cy="289106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9050" cap="sq">
            <a:solidFill>
              <a:schemeClr val="bg2">
                <a:lumMod val="60000"/>
                <a:lumOff val="4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000" dirty="0"/>
              <a:t>kubelet</a:t>
            </a:r>
            <a:endParaRPr lang="en-GB" sz="1000" dirty="0" err="1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730C893-4275-4CB6-AE43-52A4903164A6}"/>
              </a:ext>
            </a:extLst>
          </p:cNvPr>
          <p:cNvCxnSpPr>
            <a:cxnSpLocks/>
          </p:cNvCxnSpPr>
          <p:nvPr/>
        </p:nvCxnSpPr>
        <p:spPr>
          <a:xfrm>
            <a:off x="6491724" y="2744595"/>
            <a:ext cx="0" cy="215393"/>
          </a:xfrm>
          <a:prstGeom prst="straightConnector1">
            <a:avLst/>
          </a:prstGeom>
          <a:ln w="19050" cap="rnd" cmpd="sng">
            <a:solidFill>
              <a:schemeClr val="bg2">
                <a:lumMod val="60000"/>
                <a:lumOff val="4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E5FE9AB2-2068-4F86-B574-9D7FCFD52853}"/>
              </a:ext>
            </a:extLst>
          </p:cNvPr>
          <p:cNvSpPr/>
          <p:nvPr/>
        </p:nvSpPr>
        <p:spPr>
          <a:xfrm>
            <a:off x="6085281" y="2454281"/>
            <a:ext cx="812429" cy="299192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9050" cap="sq">
            <a:solidFill>
              <a:schemeClr val="bg2">
                <a:lumMod val="60000"/>
                <a:lumOff val="4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000" dirty="0"/>
              <a:t>kubectl</a:t>
            </a:r>
            <a:endParaRPr lang="en-GB" sz="1000" dirty="0" err="1"/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44D787D-873D-465F-AF13-B055A5F5C797}"/>
              </a:ext>
            </a:extLst>
          </p:cNvPr>
          <p:cNvCxnSpPr>
            <a:cxnSpLocks/>
          </p:cNvCxnSpPr>
          <p:nvPr/>
        </p:nvCxnSpPr>
        <p:spPr>
          <a:xfrm>
            <a:off x="7380312" y="2345447"/>
            <a:ext cx="0" cy="614541"/>
          </a:xfrm>
          <a:prstGeom prst="straightConnector1">
            <a:avLst/>
          </a:prstGeom>
          <a:ln w="19050" cap="rnd" cmpd="sng">
            <a:solidFill>
              <a:schemeClr val="bg2">
                <a:lumMod val="60000"/>
                <a:lumOff val="4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C60DB33F-AC1D-4565-AD07-BBFB09171049}"/>
              </a:ext>
            </a:extLst>
          </p:cNvPr>
          <p:cNvCxnSpPr>
            <a:cxnSpLocks/>
          </p:cNvCxnSpPr>
          <p:nvPr/>
        </p:nvCxnSpPr>
        <p:spPr>
          <a:xfrm>
            <a:off x="7997196" y="2744595"/>
            <a:ext cx="0" cy="215393"/>
          </a:xfrm>
          <a:prstGeom prst="straightConnector1">
            <a:avLst/>
          </a:prstGeom>
          <a:ln w="19050" cap="rnd" cmpd="sng">
            <a:solidFill>
              <a:schemeClr val="bg2">
                <a:lumMod val="60000"/>
                <a:lumOff val="4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34ED1D4E-9270-4020-9BF7-E3A57EE868E4}"/>
              </a:ext>
            </a:extLst>
          </p:cNvPr>
          <p:cNvCxnSpPr>
            <a:cxnSpLocks/>
          </p:cNvCxnSpPr>
          <p:nvPr/>
        </p:nvCxnSpPr>
        <p:spPr>
          <a:xfrm flipV="1">
            <a:off x="7989032" y="3288840"/>
            <a:ext cx="0" cy="243610"/>
          </a:xfrm>
          <a:prstGeom prst="straightConnector1">
            <a:avLst/>
          </a:prstGeom>
          <a:ln w="19050" cap="rnd" cmpd="sng">
            <a:solidFill>
              <a:schemeClr val="bg2">
                <a:lumMod val="60000"/>
                <a:lumOff val="4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0E143FFA-F26F-4424-A79F-94385981106E}"/>
              </a:ext>
            </a:extLst>
          </p:cNvPr>
          <p:cNvCxnSpPr>
            <a:cxnSpLocks/>
          </p:cNvCxnSpPr>
          <p:nvPr/>
        </p:nvCxnSpPr>
        <p:spPr>
          <a:xfrm flipV="1">
            <a:off x="6588224" y="3288840"/>
            <a:ext cx="0" cy="151263"/>
          </a:xfrm>
          <a:prstGeom prst="straightConnector1">
            <a:avLst/>
          </a:prstGeom>
          <a:ln w="19050" cap="rnd" cmpd="sng">
            <a:solidFill>
              <a:schemeClr val="bg2">
                <a:lumMod val="60000"/>
                <a:lumOff val="4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FD93414F-DDF9-4242-9788-6C16613AB5FC}"/>
              </a:ext>
            </a:extLst>
          </p:cNvPr>
          <p:cNvCxnSpPr>
            <a:cxnSpLocks/>
          </p:cNvCxnSpPr>
          <p:nvPr/>
        </p:nvCxnSpPr>
        <p:spPr>
          <a:xfrm flipV="1">
            <a:off x="7236296" y="3289379"/>
            <a:ext cx="0" cy="695049"/>
          </a:xfrm>
          <a:prstGeom prst="straightConnector1">
            <a:avLst/>
          </a:prstGeom>
          <a:ln w="19050" cap="rnd" cmpd="sng">
            <a:solidFill>
              <a:schemeClr val="bg2">
                <a:lumMod val="60000"/>
                <a:lumOff val="4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FF83C4E0-C05E-4253-9A60-306FF3F6852E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425837" y="3297350"/>
            <a:ext cx="564619" cy="885013"/>
          </a:xfrm>
          <a:prstGeom prst="straightConnector1">
            <a:avLst/>
          </a:prstGeom>
          <a:ln w="19050" cap="rnd" cmpd="sng">
            <a:solidFill>
              <a:schemeClr val="bg2">
                <a:lumMod val="60000"/>
                <a:lumOff val="4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D751DE26-7EFF-4D70-A1B3-B368DBD19D69}"/>
              </a:ext>
            </a:extLst>
          </p:cNvPr>
          <p:cNvSpPr txBox="1"/>
          <p:nvPr/>
        </p:nvSpPr>
        <p:spPr>
          <a:xfrm>
            <a:off x="6796131" y="4517619"/>
            <a:ext cx="915315" cy="2139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400" dirty="0"/>
              <a:t>Kubernetes</a:t>
            </a:r>
            <a:endParaRPr lang="en-GB" sz="1400" dirty="0" err="1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F8E2DCC-761D-4547-923A-36FB8DBDB3FA}"/>
              </a:ext>
            </a:extLst>
          </p:cNvPr>
          <p:cNvSpPr txBox="1"/>
          <p:nvPr/>
        </p:nvSpPr>
        <p:spPr>
          <a:xfrm>
            <a:off x="4529736" y="4521227"/>
            <a:ext cx="418384" cy="2139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400" dirty="0"/>
              <a:t>Helm</a:t>
            </a:r>
            <a:endParaRPr lang="en-GB" sz="1400" dirty="0" err="1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778ECD0C-CFCA-4505-BBA6-6E4D6E8EA9E3}"/>
              </a:ext>
            </a:extLst>
          </p:cNvPr>
          <p:cNvSpPr txBox="1"/>
          <p:nvPr/>
        </p:nvSpPr>
        <p:spPr>
          <a:xfrm>
            <a:off x="3517784" y="69984"/>
            <a:ext cx="3646504" cy="203774"/>
          </a:xfrm>
          <a:prstGeom prst="rect">
            <a:avLst/>
          </a:prstGeom>
          <a:solidFill>
            <a:srgbClr val="D4D6E8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050" dirty="0">
                <a:solidFill>
                  <a:schemeClr val="accent6"/>
                </a:solidFill>
              </a:rPr>
              <a:t>Microservice Deployment </a:t>
            </a:r>
            <a:r>
              <a:rPr lang="de-DE" sz="1050" dirty="0" err="1">
                <a:solidFill>
                  <a:schemeClr val="accent6"/>
                </a:solidFill>
              </a:rPr>
              <a:t>with</a:t>
            </a:r>
            <a:r>
              <a:rPr lang="de-DE" sz="1050" dirty="0">
                <a:solidFill>
                  <a:schemeClr val="accent6"/>
                </a:solidFill>
              </a:rPr>
              <a:t> Docker, Kubernetes and Helm</a:t>
            </a:r>
            <a:endParaRPr lang="en-GB" sz="1050" dirty="0" err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6947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C09C0B9-7E99-40E8-848F-1797DBFC3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3301252" cy="431614"/>
          </a:xfrm>
        </p:spPr>
        <p:txBody>
          <a:bodyPr/>
          <a:lstStyle/>
          <a:p>
            <a:r>
              <a:rPr lang="de-DE" dirty="0"/>
              <a:t>Helm – Release Demonstration</a:t>
            </a:r>
            <a:endParaRPr lang="en-GB" dirty="0"/>
          </a:p>
        </p:txBody>
      </p:sp>
      <p:pic>
        <p:nvPicPr>
          <p:cNvPr id="2" name="release">
            <a:hlinkClick r:id="" action="ppaction://media"/>
            <a:extLst>
              <a:ext uri="{FF2B5EF4-FFF2-40B4-BE49-F238E27FC236}">
                <a16:creationId xmlns:a16="http://schemas.microsoft.com/office/drawing/2014/main" id="{12D531EE-CAB3-4F4B-B61A-E6612D5B3E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0825" y="987574"/>
            <a:ext cx="8641655" cy="389624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D283137-3CC6-4B2E-B1DB-CD588EE38651}"/>
              </a:ext>
            </a:extLst>
          </p:cNvPr>
          <p:cNvSpPr txBox="1"/>
          <p:nvPr/>
        </p:nvSpPr>
        <p:spPr>
          <a:xfrm>
            <a:off x="3517784" y="69984"/>
            <a:ext cx="3646504" cy="203774"/>
          </a:xfrm>
          <a:prstGeom prst="rect">
            <a:avLst/>
          </a:prstGeom>
          <a:solidFill>
            <a:srgbClr val="D4D6E8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050" dirty="0">
                <a:solidFill>
                  <a:schemeClr val="accent6"/>
                </a:solidFill>
              </a:rPr>
              <a:t>Microservice Deployment </a:t>
            </a:r>
            <a:r>
              <a:rPr lang="de-DE" sz="1050" dirty="0" err="1">
                <a:solidFill>
                  <a:schemeClr val="accent6"/>
                </a:solidFill>
              </a:rPr>
              <a:t>with</a:t>
            </a:r>
            <a:r>
              <a:rPr lang="de-DE" sz="1050" dirty="0">
                <a:solidFill>
                  <a:schemeClr val="accent6"/>
                </a:solidFill>
              </a:rPr>
              <a:t> Docker, Kubernetes and Helm</a:t>
            </a:r>
            <a:endParaRPr lang="en-GB" sz="1050" dirty="0" err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85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4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8F133D-E885-49C3-8243-428B0AB97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200" b="0" dirty="0">
                <a:hlinkClick r:id="rId2"/>
              </a:rPr>
              <a:t>https://github.com/bdruesedow/kubernetes-workshop/wiki/Hands-On---Part-IV</a:t>
            </a:r>
            <a:endParaRPr lang="en-GB" sz="1200" b="0" dirty="0"/>
          </a:p>
          <a:p>
            <a:pPr marL="228600" indent="-22860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endParaRPr lang="en-GB" sz="1200" b="0" dirty="0">
              <a:solidFill>
                <a:srgbClr val="003882"/>
              </a:solidFill>
            </a:endParaRPr>
          </a:p>
          <a:p>
            <a:pPr marL="228600" indent="-228600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GB" sz="1050" b="0" dirty="0">
                <a:solidFill>
                  <a:srgbClr val="003882"/>
                </a:solidFill>
              </a:rPr>
              <a:t>First release:</a:t>
            </a:r>
          </a:p>
          <a:p>
            <a:pPr marL="436563" lvl="2" indent="-2286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050" b="0" dirty="0"/>
              <a:t>Deploy the local docker registry.</a:t>
            </a:r>
          </a:p>
          <a:p>
            <a:pPr marL="436563" lvl="2" indent="-2286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050" b="0" dirty="0"/>
              <a:t>Push the images into the local registry.</a:t>
            </a:r>
          </a:p>
          <a:p>
            <a:pPr marL="436563" lvl="2" indent="-2286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050" b="0" dirty="0"/>
              <a:t>Release the Helm chart.</a:t>
            </a:r>
          </a:p>
          <a:p>
            <a:pPr marL="436563" lvl="2" indent="-2286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050" b="0" dirty="0"/>
              <a:t>Look into the Cluster (with k9s or kubectl).</a:t>
            </a:r>
          </a:p>
          <a:p>
            <a:pPr marL="228600" lvl="1" indent="-228600">
              <a:spcBef>
                <a:spcPts val="0"/>
              </a:spcBef>
              <a:spcAft>
                <a:spcPts val="0"/>
              </a:spcAft>
              <a:buFont typeface="+mj-lt"/>
              <a:buAutoNum type="alphaLcParenR" startAt="2"/>
            </a:pPr>
            <a:r>
              <a:rPr lang="en-GB" sz="1050" dirty="0"/>
              <a:t>Update the release:</a:t>
            </a:r>
          </a:p>
          <a:p>
            <a:pPr marL="436563" lvl="2" indent="-2286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050" b="0" dirty="0"/>
              <a:t>Create a new templates directory.</a:t>
            </a:r>
          </a:p>
          <a:p>
            <a:pPr marL="436563" lvl="2" indent="-2286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050" b="0" dirty="0"/>
              <a:t>Create a deployment and service for the </a:t>
            </a:r>
            <a:r>
              <a:rPr lang="en-GB" sz="1050" b="0" dirty="0" err="1"/>
              <a:t>helloworld</a:t>
            </a:r>
            <a:r>
              <a:rPr lang="en-GB" sz="1050" b="0" dirty="0"/>
              <a:t>-service.</a:t>
            </a:r>
          </a:p>
          <a:p>
            <a:pPr marL="436563" lvl="2" indent="-2286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050" b="0" dirty="0"/>
              <a:t>Update </a:t>
            </a:r>
            <a:r>
              <a:rPr lang="en-GB" sz="1050" b="0" dirty="0" err="1"/>
              <a:t>values.yaml</a:t>
            </a:r>
            <a:r>
              <a:rPr lang="en-GB" sz="1050" b="0" dirty="0"/>
              <a:t> to work with your new templates.</a:t>
            </a:r>
          </a:p>
          <a:p>
            <a:pPr marL="436563" lvl="2" indent="-2286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050" b="0" dirty="0"/>
              <a:t>Validate the chart with helm lint.</a:t>
            </a:r>
          </a:p>
          <a:p>
            <a:pPr marL="436563" lvl="2" indent="-2286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050" b="0" dirty="0"/>
              <a:t>Rollout a Release (helm upgrade).</a:t>
            </a:r>
          </a:p>
          <a:p>
            <a:pPr marL="436563" lvl="2" indent="-2286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050" b="0" dirty="0"/>
              <a:t>Forward the ports of your services.</a:t>
            </a:r>
          </a:p>
          <a:p>
            <a:pPr marL="436563" lvl="2" indent="-2286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050" b="0" dirty="0"/>
              <a:t>Test your services.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9E550DF-7F54-4B9D-810F-F99ECE1DB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2854015" cy="431614"/>
          </a:xfrm>
        </p:spPr>
        <p:txBody>
          <a:bodyPr/>
          <a:lstStyle/>
          <a:p>
            <a:r>
              <a:rPr lang="de-DE" dirty="0"/>
              <a:t>Helm − Hands-On (90 min)</a:t>
            </a:r>
            <a:endParaRPr lang="en-GB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D875283-5932-4F1F-BA04-477658B023B4}"/>
              </a:ext>
            </a:extLst>
          </p:cNvPr>
          <p:cNvSpPr txBox="1"/>
          <p:nvPr/>
        </p:nvSpPr>
        <p:spPr>
          <a:xfrm>
            <a:off x="3517784" y="69984"/>
            <a:ext cx="3646504" cy="203774"/>
          </a:xfrm>
          <a:prstGeom prst="rect">
            <a:avLst/>
          </a:prstGeom>
          <a:solidFill>
            <a:srgbClr val="D4D6E8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050" dirty="0">
                <a:solidFill>
                  <a:schemeClr val="accent6"/>
                </a:solidFill>
              </a:rPr>
              <a:t>Microservice Deployment </a:t>
            </a:r>
            <a:r>
              <a:rPr lang="de-DE" sz="1050" dirty="0" err="1">
                <a:solidFill>
                  <a:schemeClr val="accent6"/>
                </a:solidFill>
              </a:rPr>
              <a:t>with</a:t>
            </a:r>
            <a:r>
              <a:rPr lang="de-DE" sz="1050" dirty="0">
                <a:solidFill>
                  <a:schemeClr val="accent6"/>
                </a:solidFill>
              </a:rPr>
              <a:t> Docker, Kubernetes and Helm</a:t>
            </a:r>
            <a:endParaRPr lang="en-GB" sz="1050" dirty="0" err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5330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CA1F1A0-4969-473C-ACDB-0CC712BE0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b="0" dirty="0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Docker</a:t>
            </a:r>
            <a:r>
              <a:rPr lang="en-US" sz="1400" b="0" dirty="0">
                <a:solidFill>
                  <a:srgbClr val="003882"/>
                </a:solidFill>
              </a:rPr>
              <a:t> simplifies packing and shipping of microservice-applications.</a:t>
            </a:r>
          </a:p>
          <a:p>
            <a:endParaRPr lang="en-US" sz="1400" b="0" dirty="0">
              <a:solidFill>
                <a:srgbClr val="003882"/>
              </a:solidFill>
            </a:endParaRPr>
          </a:p>
          <a:p>
            <a:r>
              <a:rPr lang="en-US" sz="1400" b="0" dirty="0">
                <a:solidFill>
                  <a:srgbClr val="003882"/>
                </a:solidFill>
              </a:rPr>
              <a:t>Docker </a:t>
            </a:r>
            <a:r>
              <a:rPr lang="en-US" sz="1400" b="0" dirty="0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Compose</a:t>
            </a:r>
            <a:r>
              <a:rPr lang="en-US" sz="1400" b="0" dirty="0">
                <a:solidFill>
                  <a:srgbClr val="003882"/>
                </a:solidFill>
              </a:rPr>
              <a:t> can be used to easily setup your local environment.</a:t>
            </a:r>
          </a:p>
          <a:p>
            <a:endParaRPr lang="en-US" sz="1400" b="0" dirty="0">
              <a:solidFill>
                <a:srgbClr val="003882"/>
              </a:solidFill>
            </a:endParaRPr>
          </a:p>
          <a:p>
            <a:r>
              <a:rPr lang="en-US" sz="1400" b="0" dirty="0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Jenkins</a:t>
            </a:r>
            <a:r>
              <a:rPr lang="en-US" sz="1400" b="0" dirty="0">
                <a:solidFill>
                  <a:srgbClr val="003882"/>
                </a:solidFill>
              </a:rPr>
              <a:t> helps you to automatically build, test and deploy your applications.</a:t>
            </a:r>
          </a:p>
          <a:p>
            <a:endParaRPr lang="en-US" sz="1400" b="0" dirty="0">
              <a:solidFill>
                <a:srgbClr val="003882"/>
              </a:solidFill>
            </a:endParaRPr>
          </a:p>
          <a:p>
            <a:r>
              <a:rPr lang="en-US" sz="1400" b="0" dirty="0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Kubernetes</a:t>
            </a:r>
            <a:r>
              <a:rPr lang="en-US" sz="1400" b="0" dirty="0">
                <a:solidFill>
                  <a:srgbClr val="003882"/>
                </a:solidFill>
              </a:rPr>
              <a:t> lets you manage your cluster with many advanced features.</a:t>
            </a:r>
          </a:p>
          <a:p>
            <a:endParaRPr lang="en-US" sz="1400" b="0" dirty="0">
              <a:solidFill>
                <a:srgbClr val="003882"/>
              </a:solidFill>
            </a:endParaRPr>
          </a:p>
          <a:p>
            <a:r>
              <a:rPr lang="en-US" sz="1400" b="0" dirty="0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Helm</a:t>
            </a:r>
            <a:r>
              <a:rPr lang="en-US" sz="1400" b="0" dirty="0">
                <a:solidFill>
                  <a:srgbClr val="003882"/>
                </a:solidFill>
              </a:rPr>
              <a:t> is able to deploy a number of complex applications into a Kubernetes cluster and keep the Releases as modular and configurable as possible.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DFA606E-168E-4BE8-A2E4-5D03AB3EA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1406503" cy="431614"/>
          </a:xfrm>
        </p:spPr>
        <p:txBody>
          <a:bodyPr/>
          <a:lstStyle/>
          <a:p>
            <a:r>
              <a:rPr lang="de-DE" dirty="0" err="1"/>
              <a:t>Conclusion</a:t>
            </a:r>
            <a:endParaRPr lang="en-GB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7C6A2F1-A214-4B73-94E4-E46EC406742C}"/>
              </a:ext>
            </a:extLst>
          </p:cNvPr>
          <p:cNvSpPr txBox="1"/>
          <p:nvPr/>
        </p:nvSpPr>
        <p:spPr>
          <a:xfrm>
            <a:off x="3517784" y="69984"/>
            <a:ext cx="3646504" cy="203774"/>
          </a:xfrm>
          <a:prstGeom prst="rect">
            <a:avLst/>
          </a:prstGeom>
          <a:solidFill>
            <a:srgbClr val="D4D6E8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050" dirty="0">
                <a:solidFill>
                  <a:schemeClr val="accent6"/>
                </a:solidFill>
              </a:rPr>
              <a:t>Microservice Deployment </a:t>
            </a:r>
            <a:r>
              <a:rPr lang="de-DE" sz="1050" dirty="0" err="1">
                <a:solidFill>
                  <a:schemeClr val="accent6"/>
                </a:solidFill>
              </a:rPr>
              <a:t>with</a:t>
            </a:r>
            <a:r>
              <a:rPr lang="de-DE" sz="1050" dirty="0">
                <a:solidFill>
                  <a:schemeClr val="accent6"/>
                </a:solidFill>
              </a:rPr>
              <a:t> Docker, Kubernetes and Helm</a:t>
            </a:r>
            <a:endParaRPr lang="en-GB" sz="1050" dirty="0" err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761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05794189-9C65-4B54-B203-B7FFE6C7F11E}"/>
              </a:ext>
            </a:extLst>
          </p:cNvPr>
          <p:cNvCxnSpPr/>
          <p:nvPr/>
        </p:nvCxnSpPr>
        <p:spPr>
          <a:xfrm flipV="1">
            <a:off x="2483768" y="3547522"/>
            <a:ext cx="0" cy="464388"/>
          </a:xfrm>
          <a:prstGeom prst="line">
            <a:avLst/>
          </a:prstGeom>
          <a:ln w="19050" cap="rnd" cmpd="sng">
            <a:solidFill>
              <a:srgbClr val="003882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C9DC3943-D504-40FA-A97E-5E294E701EF2}"/>
              </a:ext>
            </a:extLst>
          </p:cNvPr>
          <p:cNvCxnSpPr>
            <a:cxnSpLocks/>
          </p:cNvCxnSpPr>
          <p:nvPr/>
        </p:nvCxnSpPr>
        <p:spPr>
          <a:xfrm>
            <a:off x="4156730" y="3574359"/>
            <a:ext cx="0" cy="471107"/>
          </a:xfrm>
          <a:prstGeom prst="line">
            <a:avLst/>
          </a:prstGeom>
          <a:ln w="19050" cap="rnd" cmpd="sng">
            <a:solidFill>
              <a:srgbClr val="003882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79AC1D36-6F5C-42E9-831E-F93688D44734}"/>
              </a:ext>
            </a:extLst>
          </p:cNvPr>
          <p:cNvCxnSpPr>
            <a:cxnSpLocks/>
          </p:cNvCxnSpPr>
          <p:nvPr/>
        </p:nvCxnSpPr>
        <p:spPr>
          <a:xfrm flipH="1" flipV="1">
            <a:off x="5812915" y="3435847"/>
            <a:ext cx="136120" cy="609619"/>
          </a:xfrm>
          <a:prstGeom prst="line">
            <a:avLst/>
          </a:prstGeom>
          <a:ln w="19050" cap="rnd" cmpd="sng">
            <a:solidFill>
              <a:srgbClr val="003882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A284CA59-DFD0-4196-AAB0-6490E4226DF2}"/>
              </a:ext>
            </a:extLst>
          </p:cNvPr>
          <p:cNvCxnSpPr>
            <a:cxnSpLocks/>
          </p:cNvCxnSpPr>
          <p:nvPr/>
        </p:nvCxnSpPr>
        <p:spPr>
          <a:xfrm>
            <a:off x="5851366" y="3435846"/>
            <a:ext cx="691272" cy="713928"/>
          </a:xfrm>
          <a:prstGeom prst="line">
            <a:avLst/>
          </a:prstGeom>
          <a:ln w="19050" cap="rnd" cmpd="sng">
            <a:solidFill>
              <a:srgbClr val="003882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08A65C6E-3973-4F66-B562-802F785201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0425050"/>
              </p:ext>
            </p:extLst>
          </p:nvPr>
        </p:nvGraphicFramePr>
        <p:xfrm>
          <a:off x="395412" y="1995338"/>
          <a:ext cx="8353175" cy="2880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echteck 8">
            <a:extLst>
              <a:ext uri="{FF2B5EF4-FFF2-40B4-BE49-F238E27FC236}">
                <a16:creationId xmlns:a16="http://schemas.microsoft.com/office/drawing/2014/main" id="{D7B1D115-3509-4D87-BEB6-D4939422AD43}"/>
              </a:ext>
            </a:extLst>
          </p:cNvPr>
          <p:cNvSpPr/>
          <p:nvPr/>
        </p:nvSpPr>
        <p:spPr>
          <a:xfrm>
            <a:off x="467544" y="2978245"/>
            <a:ext cx="4808291" cy="919712"/>
          </a:xfrm>
          <a:prstGeom prst="rect">
            <a:avLst/>
          </a:prstGeom>
          <a:noFill/>
          <a:ln w="19050" cap="sq">
            <a:solidFill>
              <a:srgbClr val="003882"/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2873062-E3BC-48A5-A4D5-E76EC9FF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510"/>
            <a:ext cx="2308994" cy="431614"/>
          </a:xfrm>
        </p:spPr>
        <p:txBody>
          <a:bodyPr/>
          <a:lstStyle/>
          <a:p>
            <a:r>
              <a:rPr lang="de-DE" dirty="0"/>
              <a:t>Deployment Pipeline</a:t>
            </a:r>
            <a:endParaRPr lang="en-GB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A0F0D54-960D-4EF8-AB57-F3627B43D99A}"/>
              </a:ext>
            </a:extLst>
          </p:cNvPr>
          <p:cNvSpPr txBox="1"/>
          <p:nvPr/>
        </p:nvSpPr>
        <p:spPr>
          <a:xfrm>
            <a:off x="395411" y="1045591"/>
            <a:ext cx="8353175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en-GB" sz="1600" dirty="0">
                <a:solidFill>
                  <a:srgbClr val="003882"/>
                </a:solidFill>
              </a:rPr>
              <a:t>Deployment pipelines handle recurring processes in the application development.</a:t>
            </a:r>
          </a:p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en-GB" sz="1600" dirty="0">
                <a:solidFill>
                  <a:srgbClr val="003882"/>
                </a:solidFill>
              </a:rPr>
              <a:t>Split into: </a:t>
            </a:r>
          </a:p>
          <a:p>
            <a:pPr marL="742950" lvl="1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003882"/>
                </a:solidFill>
              </a:rPr>
              <a:t>CI</a:t>
            </a:r>
            <a:r>
              <a:rPr lang="en-GB" sz="1600" dirty="0">
                <a:solidFill>
                  <a:srgbClr val="003882"/>
                </a:solidFill>
              </a:rPr>
              <a:t> (Continuous Integration) </a:t>
            </a:r>
          </a:p>
          <a:p>
            <a:pPr marL="742950" lvl="1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003882"/>
                </a:solidFill>
              </a:rPr>
              <a:t>CD</a:t>
            </a:r>
            <a:r>
              <a:rPr lang="en-GB" sz="1600" dirty="0">
                <a:solidFill>
                  <a:srgbClr val="003882"/>
                </a:solidFill>
              </a:rPr>
              <a:t> (Continuous Delivery)</a:t>
            </a:r>
          </a:p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endParaRPr lang="en-GB" sz="1800" dirty="0">
              <a:solidFill>
                <a:srgbClr val="003882"/>
              </a:solidFill>
            </a:endParaRPr>
          </a:p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endParaRPr lang="en-GB" sz="1800" dirty="0">
              <a:solidFill>
                <a:srgbClr val="003882"/>
              </a:solidFill>
            </a:endParaRPr>
          </a:p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endParaRPr lang="en-GB" sz="1800" dirty="0">
              <a:solidFill>
                <a:srgbClr val="003882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4EF6AC8-2199-430E-8B36-F1AD8A448E8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257" y="4037936"/>
            <a:ext cx="720080" cy="69847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E75827E-53B3-4B7D-A386-450FF2D0060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774" y="4075087"/>
            <a:ext cx="670761" cy="69847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F4A8318-649F-4198-9C4F-461CE5399DD0}"/>
              </a:ext>
            </a:extLst>
          </p:cNvPr>
          <p:cNvSpPr txBox="1"/>
          <p:nvPr/>
        </p:nvSpPr>
        <p:spPr>
          <a:xfrm>
            <a:off x="2013173" y="2717821"/>
            <a:ext cx="1800173" cy="2139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en-GB" sz="1400" dirty="0">
                <a:solidFill>
                  <a:srgbClr val="003882"/>
                </a:solidFill>
              </a:rPr>
              <a:t>Continuous Integration</a:t>
            </a:r>
            <a:endParaRPr lang="en-GB" sz="1400" dirty="0">
              <a:solidFill>
                <a:srgbClr val="FF0000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AA77A8F-BDFC-4F0C-9E6A-F63BBB9C5A7C}"/>
              </a:ext>
            </a:extLst>
          </p:cNvPr>
          <p:cNvSpPr/>
          <p:nvPr/>
        </p:nvSpPr>
        <p:spPr>
          <a:xfrm>
            <a:off x="5383579" y="2978631"/>
            <a:ext cx="2664544" cy="919713"/>
          </a:xfrm>
          <a:prstGeom prst="rect">
            <a:avLst/>
          </a:prstGeom>
          <a:noFill/>
          <a:ln w="19050" cap="sq">
            <a:solidFill>
              <a:srgbClr val="003882"/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1253064-EAF9-4783-AB40-0F8DB03D1142}"/>
              </a:ext>
            </a:extLst>
          </p:cNvPr>
          <p:cNvSpPr txBox="1"/>
          <p:nvPr/>
        </p:nvSpPr>
        <p:spPr>
          <a:xfrm>
            <a:off x="5964042" y="2717821"/>
            <a:ext cx="1603003" cy="2139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en-GB" sz="1400" dirty="0">
                <a:solidFill>
                  <a:srgbClr val="003882"/>
                </a:solidFill>
              </a:rPr>
              <a:t>Continuous Delivery</a:t>
            </a:r>
            <a:endParaRPr lang="en-GB" sz="1400" dirty="0">
              <a:solidFill>
                <a:srgbClr val="FF0000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11DFC0C-5A0A-4C21-84FB-1476E79C5BA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9414"/>
          <a:stretch/>
        </p:blipFill>
        <p:spPr>
          <a:xfrm>
            <a:off x="3752443" y="4079163"/>
            <a:ext cx="825352" cy="843298"/>
          </a:xfrm>
          <a:prstGeom prst="rect">
            <a:avLst/>
          </a:prstGeom>
          <a:ln>
            <a:noFill/>
          </a:ln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70D3A635-3069-4EA6-9B90-4910F1776F6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109481"/>
            <a:ext cx="720080" cy="996435"/>
          </a:xfrm>
          <a:prstGeom prst="rect">
            <a:avLst/>
          </a:prstGeom>
        </p:spPr>
      </p:pic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A74927B2-8AA0-41EF-B757-E4BB73C1DDF2}"/>
              </a:ext>
            </a:extLst>
          </p:cNvPr>
          <p:cNvCxnSpPr/>
          <p:nvPr/>
        </p:nvCxnSpPr>
        <p:spPr>
          <a:xfrm>
            <a:off x="5004048" y="3855894"/>
            <a:ext cx="0" cy="228024"/>
          </a:xfrm>
          <a:prstGeom prst="line">
            <a:avLst/>
          </a:prstGeom>
          <a:ln w="19050" cap="rnd" cmpd="sng">
            <a:solidFill>
              <a:srgbClr val="003882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7" name="Grafik 46">
            <a:extLst>
              <a:ext uri="{FF2B5EF4-FFF2-40B4-BE49-F238E27FC236}">
                <a16:creationId xmlns:a16="http://schemas.microsoft.com/office/drawing/2014/main" id="{7ED440B3-4167-4A2B-9568-99ECA3A1A4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15" y="4038484"/>
            <a:ext cx="697930" cy="697930"/>
          </a:xfrm>
          <a:prstGeom prst="rect">
            <a:avLst/>
          </a:prstGeom>
        </p:spPr>
      </p:pic>
      <p:pic>
        <p:nvPicPr>
          <p:cNvPr id="56" name="Grafik 55">
            <a:extLst>
              <a:ext uri="{FF2B5EF4-FFF2-40B4-BE49-F238E27FC236}">
                <a16:creationId xmlns:a16="http://schemas.microsoft.com/office/drawing/2014/main" id="{7B7E506C-407F-4E07-9CDD-7D277115E75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173" y="3958151"/>
            <a:ext cx="893273" cy="879236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557EAE91-6CA2-4806-AA4F-2E017A6FA19C}"/>
              </a:ext>
            </a:extLst>
          </p:cNvPr>
          <p:cNvSpPr txBox="1"/>
          <p:nvPr/>
        </p:nvSpPr>
        <p:spPr>
          <a:xfrm>
            <a:off x="3517784" y="69984"/>
            <a:ext cx="3646504" cy="203774"/>
          </a:xfrm>
          <a:prstGeom prst="rect">
            <a:avLst/>
          </a:prstGeom>
          <a:solidFill>
            <a:srgbClr val="D4D6E8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050" dirty="0">
                <a:solidFill>
                  <a:schemeClr val="accent6"/>
                </a:solidFill>
              </a:rPr>
              <a:t>Microservice Deployment </a:t>
            </a:r>
            <a:r>
              <a:rPr lang="de-DE" sz="1050" dirty="0" err="1">
                <a:solidFill>
                  <a:schemeClr val="accent6"/>
                </a:solidFill>
              </a:rPr>
              <a:t>with</a:t>
            </a:r>
            <a:r>
              <a:rPr lang="de-DE" sz="1050" dirty="0">
                <a:solidFill>
                  <a:schemeClr val="accent6"/>
                </a:solidFill>
              </a:rPr>
              <a:t> Docker, Kubernetes and Helm</a:t>
            </a:r>
            <a:endParaRPr lang="en-GB" sz="1050" dirty="0" err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7309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467544" y="1279598"/>
            <a:ext cx="4968800" cy="338038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3882"/>
                </a:solidFill>
              </a:rPr>
              <a:t>Motivation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3882"/>
                </a:solidFill>
              </a:rPr>
              <a:t>Containers</a:t>
            </a:r>
          </a:p>
          <a:p>
            <a:pPr marL="550863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3882"/>
                </a:solidFill>
              </a:rPr>
              <a:t>Building applications with Jenkins pipelines</a:t>
            </a:r>
          </a:p>
          <a:p>
            <a:pPr marL="550863" lvl="2" indent="-342900">
              <a:buFont typeface="Arial" panose="020B0604020202020204" pitchFamily="34" charset="0"/>
              <a:buChar char="•"/>
            </a:pPr>
            <a:r>
              <a:rPr lang="en-US" dirty="0"/>
              <a:t>Docker</a:t>
            </a:r>
          </a:p>
          <a:p>
            <a:pPr marL="550863" lvl="2" indent="-342900">
              <a:buFont typeface="Arial" panose="020B0604020202020204" pitchFamily="34" charset="0"/>
              <a:buChar char="•"/>
            </a:pPr>
            <a:r>
              <a:rPr lang="en-US" dirty="0"/>
              <a:t>Hands-On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3882"/>
                </a:solidFill>
              </a:rPr>
              <a:t>Orchestration Tools → </a:t>
            </a:r>
            <a:r>
              <a:rPr lang="en-US" u="sng" dirty="0">
                <a:solidFill>
                  <a:srgbClr val="003882"/>
                </a:solidFill>
              </a:rPr>
              <a:t>Automatic Deployment</a:t>
            </a:r>
          </a:p>
          <a:p>
            <a:pPr marL="550863" lvl="2" indent="-342900">
              <a:buFont typeface="Arial" panose="020B0604020202020204" pitchFamily="34" charset="0"/>
              <a:buChar char="•"/>
            </a:pPr>
            <a:r>
              <a:rPr lang="en-US" dirty="0"/>
              <a:t>Kubernetes</a:t>
            </a:r>
          </a:p>
          <a:p>
            <a:pPr marL="550863" lvl="2" indent="-342900">
              <a:buFont typeface="Arial" panose="020B0604020202020204" pitchFamily="34" charset="0"/>
              <a:buChar char="•"/>
            </a:pPr>
            <a:r>
              <a:rPr lang="en-US" dirty="0"/>
              <a:t>Helm</a:t>
            </a:r>
          </a:p>
          <a:p>
            <a:pPr marL="550863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3882"/>
                </a:solidFill>
              </a:rPr>
              <a:t>Hands-On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3882"/>
                </a:solidFill>
              </a:rPr>
              <a:t>Conclusion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3882"/>
                </a:solidFill>
              </a:rPr>
              <a:t>Hands-On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0825" y="411087"/>
            <a:ext cx="1041018" cy="431614"/>
          </a:xfrm>
        </p:spPr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CEB6A3C-FC05-4242-8A2A-BAE33FC2B1AE}"/>
              </a:ext>
            </a:extLst>
          </p:cNvPr>
          <p:cNvSpPr txBox="1"/>
          <p:nvPr/>
        </p:nvSpPr>
        <p:spPr>
          <a:xfrm>
            <a:off x="3517784" y="69984"/>
            <a:ext cx="3646504" cy="203774"/>
          </a:xfrm>
          <a:prstGeom prst="rect">
            <a:avLst/>
          </a:prstGeom>
          <a:solidFill>
            <a:srgbClr val="D4D6E8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050" dirty="0">
                <a:solidFill>
                  <a:schemeClr val="accent6"/>
                </a:solidFill>
              </a:rPr>
              <a:t>Microservice Deployment </a:t>
            </a:r>
            <a:r>
              <a:rPr lang="de-DE" sz="1050" dirty="0" err="1">
                <a:solidFill>
                  <a:schemeClr val="accent6"/>
                </a:solidFill>
              </a:rPr>
              <a:t>with</a:t>
            </a:r>
            <a:r>
              <a:rPr lang="de-DE" sz="1050" dirty="0">
                <a:solidFill>
                  <a:schemeClr val="accent6"/>
                </a:solidFill>
              </a:rPr>
              <a:t> Docker, Kubernetes and Helm</a:t>
            </a:r>
            <a:endParaRPr lang="en-GB" sz="1050" dirty="0" err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1069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9" name="Gerader Verbinder 178">
            <a:extLst>
              <a:ext uri="{FF2B5EF4-FFF2-40B4-BE49-F238E27FC236}">
                <a16:creationId xmlns:a16="http://schemas.microsoft.com/office/drawing/2014/main" id="{2A2D4317-52FD-430B-88C1-1AD7A92ABECB}"/>
              </a:ext>
            </a:extLst>
          </p:cNvPr>
          <p:cNvCxnSpPr>
            <a:cxnSpLocks/>
          </p:cNvCxnSpPr>
          <p:nvPr/>
        </p:nvCxnSpPr>
        <p:spPr>
          <a:xfrm>
            <a:off x="5652120" y="1184348"/>
            <a:ext cx="0" cy="3559295"/>
          </a:xfrm>
          <a:prstGeom prst="line">
            <a:avLst/>
          </a:prstGeom>
          <a:ln w="19050" cap="rnd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310800AD-4DEA-4D4D-B562-7A7540F33385}"/>
              </a:ext>
            </a:extLst>
          </p:cNvPr>
          <p:cNvCxnSpPr>
            <a:cxnSpLocks/>
            <a:stCxn id="42" idx="3"/>
            <a:endCxn id="54" idx="1"/>
          </p:cNvCxnSpPr>
          <p:nvPr/>
        </p:nvCxnSpPr>
        <p:spPr>
          <a:xfrm>
            <a:off x="5292080" y="2165387"/>
            <a:ext cx="1969072" cy="721285"/>
          </a:xfrm>
          <a:prstGeom prst="straightConnector1">
            <a:avLst/>
          </a:prstGeom>
          <a:ln w="19050" cap="rnd" cmpd="sng">
            <a:solidFill>
              <a:schemeClr val="bg2">
                <a:lumMod val="7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129B8F4D-AB88-4F07-8771-69194BE10203}"/>
              </a:ext>
            </a:extLst>
          </p:cNvPr>
          <p:cNvCxnSpPr>
            <a:cxnSpLocks/>
            <a:stCxn id="43" idx="3"/>
            <a:endCxn id="54" idx="2"/>
          </p:cNvCxnSpPr>
          <p:nvPr/>
        </p:nvCxnSpPr>
        <p:spPr>
          <a:xfrm>
            <a:off x="5292080" y="3195639"/>
            <a:ext cx="1835161" cy="14322"/>
          </a:xfrm>
          <a:prstGeom prst="straightConnector1">
            <a:avLst/>
          </a:prstGeom>
          <a:ln w="19050" cap="rnd" cmpd="sng">
            <a:solidFill>
              <a:schemeClr val="bg2">
                <a:lumMod val="7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B441E68E-634D-4586-8C29-A2B0F5179D00}"/>
              </a:ext>
            </a:extLst>
          </p:cNvPr>
          <p:cNvCxnSpPr>
            <a:cxnSpLocks/>
            <a:stCxn id="48" idx="3"/>
            <a:endCxn id="54" idx="3"/>
          </p:cNvCxnSpPr>
          <p:nvPr/>
        </p:nvCxnSpPr>
        <p:spPr>
          <a:xfrm flipV="1">
            <a:off x="5292080" y="3533250"/>
            <a:ext cx="1969072" cy="691184"/>
          </a:xfrm>
          <a:prstGeom prst="straightConnector1">
            <a:avLst/>
          </a:prstGeom>
          <a:ln w="19050" cap="rnd" cmpd="sng">
            <a:solidFill>
              <a:schemeClr val="bg2">
                <a:lumMod val="7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3D2477EF-0322-48D1-8A18-A8D474FA9660}"/>
              </a:ext>
            </a:extLst>
          </p:cNvPr>
          <p:cNvCxnSpPr>
            <a:cxnSpLocks/>
            <a:stCxn id="11" idx="5"/>
            <a:endCxn id="34" idx="1"/>
          </p:cNvCxnSpPr>
          <p:nvPr/>
        </p:nvCxnSpPr>
        <p:spPr>
          <a:xfrm>
            <a:off x="1673357" y="3512373"/>
            <a:ext cx="925519" cy="611625"/>
          </a:xfrm>
          <a:prstGeom prst="straightConnector1">
            <a:avLst/>
          </a:prstGeom>
          <a:ln w="19050" cap="rnd" cmpd="sng">
            <a:solidFill>
              <a:schemeClr val="bg2">
                <a:lumMod val="7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8B9B1C37-B145-4343-9481-28EBC775D69D}"/>
              </a:ext>
            </a:extLst>
          </p:cNvPr>
          <p:cNvCxnSpPr>
            <a:cxnSpLocks/>
            <a:stCxn id="11" idx="6"/>
            <a:endCxn id="27" idx="1"/>
          </p:cNvCxnSpPr>
          <p:nvPr/>
        </p:nvCxnSpPr>
        <p:spPr>
          <a:xfrm flipV="1">
            <a:off x="1807268" y="3187840"/>
            <a:ext cx="791608" cy="1244"/>
          </a:xfrm>
          <a:prstGeom prst="straightConnector1">
            <a:avLst/>
          </a:prstGeom>
          <a:ln w="19050" cap="rnd" cmpd="sng">
            <a:solidFill>
              <a:schemeClr val="bg2">
                <a:lumMod val="7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5F5E5E1F-5A61-4A78-8A18-1EB8441BF145}"/>
              </a:ext>
            </a:extLst>
          </p:cNvPr>
          <p:cNvCxnSpPr>
            <a:cxnSpLocks/>
            <a:stCxn id="11" idx="7"/>
            <a:endCxn id="21" idx="1"/>
          </p:cNvCxnSpPr>
          <p:nvPr/>
        </p:nvCxnSpPr>
        <p:spPr>
          <a:xfrm flipV="1">
            <a:off x="1673357" y="2254597"/>
            <a:ext cx="925383" cy="611198"/>
          </a:xfrm>
          <a:prstGeom prst="straightConnector1">
            <a:avLst/>
          </a:prstGeom>
          <a:ln w="19050" cap="rnd" cmpd="sng">
            <a:solidFill>
              <a:schemeClr val="bg2">
                <a:lumMod val="7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Gerader Verbinder 176">
            <a:extLst>
              <a:ext uri="{FF2B5EF4-FFF2-40B4-BE49-F238E27FC236}">
                <a16:creationId xmlns:a16="http://schemas.microsoft.com/office/drawing/2014/main" id="{77C868C9-1478-4B55-A376-C86A387A376C}"/>
              </a:ext>
            </a:extLst>
          </p:cNvPr>
          <p:cNvCxnSpPr>
            <a:cxnSpLocks/>
          </p:cNvCxnSpPr>
          <p:nvPr/>
        </p:nvCxnSpPr>
        <p:spPr>
          <a:xfrm>
            <a:off x="3491880" y="1166579"/>
            <a:ext cx="0" cy="3559295"/>
          </a:xfrm>
          <a:prstGeom prst="line">
            <a:avLst/>
          </a:prstGeom>
          <a:ln w="19050" cap="rnd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A010F3C8-B453-41A8-B457-2A3CB7C6534D}"/>
              </a:ext>
            </a:extLst>
          </p:cNvPr>
          <p:cNvCxnSpPr>
            <a:cxnSpLocks/>
            <a:stCxn id="34" idx="1"/>
            <a:endCxn id="48" idx="1"/>
          </p:cNvCxnSpPr>
          <p:nvPr/>
        </p:nvCxnSpPr>
        <p:spPr>
          <a:xfrm>
            <a:off x="2598876" y="4123998"/>
            <a:ext cx="1282844" cy="100436"/>
          </a:xfrm>
          <a:prstGeom prst="straightConnector1">
            <a:avLst/>
          </a:prstGeom>
          <a:ln w="19050" cap="rnd" cmpd="sng">
            <a:solidFill>
              <a:schemeClr val="bg2">
                <a:lumMod val="7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40769655-4DD9-4F1F-9C46-22ED560D1CF3}"/>
              </a:ext>
            </a:extLst>
          </p:cNvPr>
          <p:cNvCxnSpPr>
            <a:cxnSpLocks/>
            <a:stCxn id="27" idx="3"/>
            <a:endCxn id="43" idx="1"/>
          </p:cNvCxnSpPr>
          <p:nvPr/>
        </p:nvCxnSpPr>
        <p:spPr>
          <a:xfrm>
            <a:off x="3170292" y="3187840"/>
            <a:ext cx="711428" cy="7799"/>
          </a:xfrm>
          <a:prstGeom prst="straightConnector1">
            <a:avLst/>
          </a:prstGeom>
          <a:ln w="19050" cap="rnd" cmpd="sng">
            <a:solidFill>
              <a:schemeClr val="bg2">
                <a:lumMod val="7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0EA1E0DD-13E0-4391-8563-8EF9C7C51E72}"/>
              </a:ext>
            </a:extLst>
          </p:cNvPr>
          <p:cNvCxnSpPr>
            <a:cxnSpLocks/>
            <a:stCxn id="21" idx="1"/>
            <a:endCxn id="42" idx="1"/>
          </p:cNvCxnSpPr>
          <p:nvPr/>
        </p:nvCxnSpPr>
        <p:spPr>
          <a:xfrm flipV="1">
            <a:off x="2598740" y="2165387"/>
            <a:ext cx="1282980" cy="89210"/>
          </a:xfrm>
          <a:prstGeom prst="straightConnector1">
            <a:avLst/>
          </a:prstGeom>
          <a:ln w="19050" cap="rnd" cmpd="sng">
            <a:solidFill>
              <a:schemeClr val="bg2">
                <a:lumMod val="7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hteck 41">
            <a:extLst>
              <a:ext uri="{FF2B5EF4-FFF2-40B4-BE49-F238E27FC236}">
                <a16:creationId xmlns:a16="http://schemas.microsoft.com/office/drawing/2014/main" id="{7EFE01B2-E169-494F-8CDC-7DC4D5EB4630}"/>
              </a:ext>
            </a:extLst>
          </p:cNvPr>
          <p:cNvSpPr/>
          <p:nvPr/>
        </p:nvSpPr>
        <p:spPr>
          <a:xfrm>
            <a:off x="3881720" y="1762427"/>
            <a:ext cx="1410360" cy="8059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sq">
            <a:solidFill>
              <a:schemeClr val="bg1">
                <a:lumMod val="75000"/>
              </a:schemeClr>
            </a:solidFill>
            <a:prstDash val="sysDash"/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8A47FD41-2774-40F0-94F7-EFB05A7020C2}"/>
              </a:ext>
            </a:extLst>
          </p:cNvPr>
          <p:cNvSpPr/>
          <p:nvPr/>
        </p:nvSpPr>
        <p:spPr>
          <a:xfrm>
            <a:off x="892868" y="2731884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 cap="sq">
            <a:solidFill>
              <a:schemeClr val="bg1"/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B59A1CB-B47F-45AA-9E72-B8719EC18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1829695" cy="431614"/>
          </a:xfrm>
        </p:spPr>
        <p:txBody>
          <a:bodyPr/>
          <a:lstStyle/>
          <a:p>
            <a:r>
              <a:rPr lang="de-DE" dirty="0"/>
              <a:t>Jenkinspipeline</a:t>
            </a:r>
            <a:endParaRPr lang="en-GB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E304B17-C18E-401D-AC67-98AE50646A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109481"/>
            <a:ext cx="720080" cy="99643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80225CB-301F-41CA-BFC0-D7A0AC835B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95" y="2841211"/>
            <a:ext cx="695747" cy="69574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C589AB7-3C34-40D8-A333-0D35798819C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668" y="1852206"/>
            <a:ext cx="433291" cy="50010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F4B8CB2C-DAB6-4430-8E7A-8CDED78017D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645" y="1897050"/>
            <a:ext cx="410411" cy="410411"/>
          </a:xfrm>
          <a:prstGeom prst="rect">
            <a:avLst/>
          </a:prstGeom>
        </p:spPr>
      </p:pic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48F8470B-9CB9-4D0D-BEBF-B5B96B88B8A1}"/>
              </a:ext>
            </a:extLst>
          </p:cNvPr>
          <p:cNvSpPr/>
          <p:nvPr/>
        </p:nvSpPr>
        <p:spPr>
          <a:xfrm>
            <a:off x="2598740" y="1975133"/>
            <a:ext cx="571416" cy="55892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ap="sq">
            <a:solidFill>
              <a:schemeClr val="bg1"/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923C571F-99F7-405C-AD98-A63C09EB675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04729" y="2044544"/>
            <a:ext cx="361582" cy="464349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ABB5B16D-1F0F-493E-A7B1-1D30080B2E58}"/>
              </a:ext>
            </a:extLst>
          </p:cNvPr>
          <p:cNvSpPr txBox="1"/>
          <p:nvPr/>
        </p:nvSpPr>
        <p:spPr>
          <a:xfrm>
            <a:off x="2676009" y="2487142"/>
            <a:ext cx="411972" cy="203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050" dirty="0">
                <a:solidFill>
                  <a:schemeClr val="tx1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master</a:t>
            </a:r>
            <a:endParaRPr lang="en-GB" sz="1100" dirty="0" err="1">
              <a:solidFill>
                <a:schemeClr val="tx1">
                  <a:lumMod val="50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FA25B989-EB6D-4D3A-9940-36B2FA0BC538}"/>
              </a:ext>
            </a:extLst>
          </p:cNvPr>
          <p:cNvSpPr/>
          <p:nvPr/>
        </p:nvSpPr>
        <p:spPr>
          <a:xfrm>
            <a:off x="2598876" y="2908376"/>
            <a:ext cx="571416" cy="55892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ap="sq">
            <a:solidFill>
              <a:schemeClr val="bg1"/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2CA21603-480D-4EE9-AE29-126EBD7A6F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04865" y="2977787"/>
            <a:ext cx="361582" cy="464349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8B2799D6-FFCA-467C-A459-919AF29409AB}"/>
              </a:ext>
            </a:extLst>
          </p:cNvPr>
          <p:cNvSpPr txBox="1"/>
          <p:nvPr/>
        </p:nvSpPr>
        <p:spPr>
          <a:xfrm>
            <a:off x="2660117" y="3420385"/>
            <a:ext cx="444032" cy="203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050" dirty="0">
                <a:solidFill>
                  <a:schemeClr val="tx1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release</a:t>
            </a:r>
            <a:endParaRPr lang="en-GB" sz="1100" dirty="0" err="1">
              <a:solidFill>
                <a:schemeClr val="tx1">
                  <a:lumMod val="50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51BF2C8F-2617-48F5-8E98-BA0E16F89617}"/>
              </a:ext>
            </a:extLst>
          </p:cNvPr>
          <p:cNvSpPr/>
          <p:nvPr/>
        </p:nvSpPr>
        <p:spPr>
          <a:xfrm>
            <a:off x="2598876" y="3844534"/>
            <a:ext cx="571416" cy="55892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ap="sq">
            <a:solidFill>
              <a:schemeClr val="bg1"/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7937CCA1-F08B-48B7-8BDD-94C0ECC5EFD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04865" y="3913945"/>
            <a:ext cx="361582" cy="464349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3D6AF264-EA24-4120-989B-9A9DC8C2C6F2}"/>
              </a:ext>
            </a:extLst>
          </p:cNvPr>
          <p:cNvSpPr txBox="1"/>
          <p:nvPr/>
        </p:nvSpPr>
        <p:spPr>
          <a:xfrm>
            <a:off x="2644888" y="4356543"/>
            <a:ext cx="474489" cy="203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050" dirty="0">
                <a:solidFill>
                  <a:schemeClr val="tx1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develop</a:t>
            </a:r>
            <a:endParaRPr lang="en-GB" sz="1100" dirty="0" err="1">
              <a:solidFill>
                <a:schemeClr val="tx1">
                  <a:lumMod val="50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77FF4A7E-892E-4EAF-813A-6C1F2FCE3C94}"/>
              </a:ext>
            </a:extLst>
          </p:cNvPr>
          <p:cNvSpPr/>
          <p:nvPr/>
        </p:nvSpPr>
        <p:spPr>
          <a:xfrm>
            <a:off x="3993002" y="2287717"/>
            <a:ext cx="50699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solidFill>
                  <a:schemeClr val="bg1">
                    <a:lumMod val="50000"/>
                  </a:schemeClr>
                </a:solidFill>
              </a:rPr>
              <a:t>code</a:t>
            </a:r>
            <a:endParaRPr lang="en-GB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5E156DC1-350F-4C6B-9FFD-42F92D887743}"/>
              </a:ext>
            </a:extLst>
          </p:cNvPr>
          <p:cNvSpPr/>
          <p:nvPr/>
        </p:nvSpPr>
        <p:spPr>
          <a:xfrm>
            <a:off x="4479419" y="2291601"/>
            <a:ext cx="782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solidFill>
                  <a:schemeClr val="bg1">
                    <a:lumMod val="50000"/>
                  </a:schemeClr>
                </a:solidFill>
              </a:rPr>
              <a:t>Jenkinsfile</a:t>
            </a:r>
            <a:endParaRPr lang="en-GB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949C39FD-51D7-4E55-812A-FC2742FC08B6}"/>
              </a:ext>
            </a:extLst>
          </p:cNvPr>
          <p:cNvSpPr/>
          <p:nvPr/>
        </p:nvSpPr>
        <p:spPr>
          <a:xfrm>
            <a:off x="3881720" y="2792679"/>
            <a:ext cx="1410360" cy="8059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sq">
            <a:solidFill>
              <a:schemeClr val="bg1">
                <a:lumMod val="75000"/>
              </a:schemeClr>
            </a:solidFill>
            <a:prstDash val="sysDash"/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pic>
        <p:nvPicPr>
          <p:cNvPr id="44" name="Grafik 43">
            <a:extLst>
              <a:ext uri="{FF2B5EF4-FFF2-40B4-BE49-F238E27FC236}">
                <a16:creationId xmlns:a16="http://schemas.microsoft.com/office/drawing/2014/main" id="{8A84B731-B4D8-493B-9401-EA16C6DE31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668" y="2882458"/>
            <a:ext cx="433291" cy="500101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61B4FBDA-33BA-4EA8-A269-EF0612AEDBF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645" y="2927302"/>
            <a:ext cx="410411" cy="410411"/>
          </a:xfrm>
          <a:prstGeom prst="rect">
            <a:avLst/>
          </a:prstGeom>
        </p:spPr>
      </p:pic>
      <p:sp>
        <p:nvSpPr>
          <p:cNvPr id="46" name="Rechteck 45">
            <a:extLst>
              <a:ext uri="{FF2B5EF4-FFF2-40B4-BE49-F238E27FC236}">
                <a16:creationId xmlns:a16="http://schemas.microsoft.com/office/drawing/2014/main" id="{B3E61DCA-1293-4447-9A9A-1ABF07BC47CC}"/>
              </a:ext>
            </a:extLst>
          </p:cNvPr>
          <p:cNvSpPr/>
          <p:nvPr/>
        </p:nvSpPr>
        <p:spPr>
          <a:xfrm>
            <a:off x="3993002" y="3317969"/>
            <a:ext cx="50699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solidFill>
                  <a:schemeClr val="bg1">
                    <a:lumMod val="50000"/>
                  </a:schemeClr>
                </a:solidFill>
              </a:rPr>
              <a:t>code</a:t>
            </a:r>
            <a:endParaRPr lang="en-GB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63533589-AAC2-47A2-B9E0-B74B1D56F247}"/>
              </a:ext>
            </a:extLst>
          </p:cNvPr>
          <p:cNvSpPr/>
          <p:nvPr/>
        </p:nvSpPr>
        <p:spPr>
          <a:xfrm>
            <a:off x="4479419" y="3321853"/>
            <a:ext cx="782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solidFill>
                  <a:schemeClr val="bg1">
                    <a:lumMod val="50000"/>
                  </a:schemeClr>
                </a:solidFill>
              </a:rPr>
              <a:t>Jenkinsfile</a:t>
            </a:r>
            <a:endParaRPr lang="en-GB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F24389B7-2672-418B-A3DB-C6A7C93F14AD}"/>
              </a:ext>
            </a:extLst>
          </p:cNvPr>
          <p:cNvSpPr/>
          <p:nvPr/>
        </p:nvSpPr>
        <p:spPr>
          <a:xfrm>
            <a:off x="3881720" y="3821474"/>
            <a:ext cx="1410360" cy="8059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sq">
            <a:solidFill>
              <a:schemeClr val="bg1">
                <a:lumMod val="75000"/>
              </a:schemeClr>
            </a:solidFill>
            <a:prstDash val="sysDash"/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pic>
        <p:nvPicPr>
          <p:cNvPr id="49" name="Grafik 48">
            <a:extLst>
              <a:ext uri="{FF2B5EF4-FFF2-40B4-BE49-F238E27FC236}">
                <a16:creationId xmlns:a16="http://schemas.microsoft.com/office/drawing/2014/main" id="{6260574C-43FD-4B71-AF86-1877C160CE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668" y="3911253"/>
            <a:ext cx="433291" cy="500101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E160D822-7BD1-42EE-ACE5-8A29A52262A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645" y="3956097"/>
            <a:ext cx="410411" cy="410411"/>
          </a:xfrm>
          <a:prstGeom prst="rect">
            <a:avLst/>
          </a:prstGeom>
        </p:spPr>
      </p:pic>
      <p:sp>
        <p:nvSpPr>
          <p:cNvPr id="51" name="Rechteck 50">
            <a:extLst>
              <a:ext uri="{FF2B5EF4-FFF2-40B4-BE49-F238E27FC236}">
                <a16:creationId xmlns:a16="http://schemas.microsoft.com/office/drawing/2014/main" id="{FEE2D3AC-9015-4E33-B738-FF729D69E3E9}"/>
              </a:ext>
            </a:extLst>
          </p:cNvPr>
          <p:cNvSpPr/>
          <p:nvPr/>
        </p:nvSpPr>
        <p:spPr>
          <a:xfrm>
            <a:off x="3993002" y="4346764"/>
            <a:ext cx="50699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solidFill>
                  <a:schemeClr val="bg1">
                    <a:lumMod val="50000"/>
                  </a:schemeClr>
                </a:solidFill>
              </a:rPr>
              <a:t>code</a:t>
            </a:r>
            <a:endParaRPr lang="en-GB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F791097E-4C2F-442A-860B-9EAC72CFAEBC}"/>
              </a:ext>
            </a:extLst>
          </p:cNvPr>
          <p:cNvSpPr/>
          <p:nvPr/>
        </p:nvSpPr>
        <p:spPr>
          <a:xfrm>
            <a:off x="4479419" y="4350648"/>
            <a:ext cx="782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solidFill>
                  <a:schemeClr val="bg1">
                    <a:lumMod val="50000"/>
                  </a:schemeClr>
                </a:solidFill>
              </a:rPr>
              <a:t>Jenkinsfile</a:t>
            </a:r>
            <a:endParaRPr lang="en-GB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CA72B97C-3342-46D6-A1B6-375A997D0D10}"/>
              </a:ext>
            </a:extLst>
          </p:cNvPr>
          <p:cNvSpPr/>
          <p:nvPr/>
        </p:nvSpPr>
        <p:spPr>
          <a:xfrm>
            <a:off x="7127241" y="2752761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 cap="sq">
            <a:solidFill>
              <a:schemeClr val="bg1"/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0646490D-08BB-495E-8298-15D911507D39}"/>
              </a:ext>
            </a:extLst>
          </p:cNvPr>
          <p:cNvSpPr/>
          <p:nvPr/>
        </p:nvSpPr>
        <p:spPr>
          <a:xfrm>
            <a:off x="7339128" y="3363603"/>
            <a:ext cx="122114" cy="122114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19050" cap="sq">
            <a:solidFill>
              <a:schemeClr val="tx1">
                <a:lumMod val="40000"/>
                <a:lumOff val="6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44C91030-0F27-4901-85BE-12D7B79FD34C}"/>
              </a:ext>
            </a:extLst>
          </p:cNvPr>
          <p:cNvSpPr/>
          <p:nvPr/>
        </p:nvSpPr>
        <p:spPr>
          <a:xfrm>
            <a:off x="7514244" y="3363603"/>
            <a:ext cx="122114" cy="122114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19050" cap="sq">
            <a:solidFill>
              <a:schemeClr val="tx1">
                <a:lumMod val="40000"/>
                <a:lumOff val="6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71AAA0CA-F416-4041-A070-D4C91942169D}"/>
              </a:ext>
            </a:extLst>
          </p:cNvPr>
          <p:cNvSpPr/>
          <p:nvPr/>
        </p:nvSpPr>
        <p:spPr>
          <a:xfrm>
            <a:off x="7684439" y="3363161"/>
            <a:ext cx="122114" cy="122114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19050" cap="sq">
            <a:solidFill>
              <a:schemeClr val="tx1">
                <a:lumMod val="40000"/>
                <a:lumOff val="6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FFF1DEE-44DB-4F62-98CD-A06E3679EC84}"/>
              </a:ext>
            </a:extLst>
          </p:cNvPr>
          <p:cNvSpPr/>
          <p:nvPr/>
        </p:nvSpPr>
        <p:spPr>
          <a:xfrm>
            <a:off x="7339128" y="3190998"/>
            <a:ext cx="122114" cy="122114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19050" cap="sq">
            <a:solidFill>
              <a:schemeClr val="tx1">
                <a:lumMod val="40000"/>
                <a:lumOff val="6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0630F332-2E3D-4FB9-9B89-DE4AA3B2619F}"/>
              </a:ext>
            </a:extLst>
          </p:cNvPr>
          <p:cNvSpPr/>
          <p:nvPr/>
        </p:nvSpPr>
        <p:spPr>
          <a:xfrm>
            <a:off x="7514244" y="3190998"/>
            <a:ext cx="122114" cy="122114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19050" cap="sq">
            <a:solidFill>
              <a:schemeClr val="tx1">
                <a:lumMod val="40000"/>
                <a:lumOff val="6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E4C3FC42-0FAB-4F08-ACD7-9281776D3F68}"/>
              </a:ext>
            </a:extLst>
          </p:cNvPr>
          <p:cNvSpPr/>
          <p:nvPr/>
        </p:nvSpPr>
        <p:spPr>
          <a:xfrm>
            <a:off x="7339128" y="3021602"/>
            <a:ext cx="122114" cy="122114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19050" cap="sq">
            <a:solidFill>
              <a:schemeClr val="tx1">
                <a:lumMod val="40000"/>
                <a:lumOff val="6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3127765D-2C02-42E7-9B39-6445174EF7BA}"/>
              </a:ext>
            </a:extLst>
          </p:cNvPr>
          <p:cNvSpPr/>
          <p:nvPr/>
        </p:nvSpPr>
        <p:spPr>
          <a:xfrm rot="2103210">
            <a:off x="7536263" y="2987989"/>
            <a:ext cx="122114" cy="122114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19050" cap="sq">
            <a:solidFill>
              <a:schemeClr val="tx1">
                <a:lumMod val="40000"/>
                <a:lumOff val="6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D8970F7B-A80B-47F1-AF48-01BA162DA723}"/>
              </a:ext>
            </a:extLst>
          </p:cNvPr>
          <p:cNvSpPr/>
          <p:nvPr/>
        </p:nvSpPr>
        <p:spPr>
          <a:xfrm rot="20245546">
            <a:off x="7709264" y="3152857"/>
            <a:ext cx="122114" cy="122114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19050" cap="sq">
            <a:solidFill>
              <a:schemeClr val="tx1">
                <a:lumMod val="40000"/>
                <a:lumOff val="6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74EF0B0B-5E07-4B70-8B1E-7C09AE02A9E9}"/>
              </a:ext>
            </a:extLst>
          </p:cNvPr>
          <p:cNvSpPr/>
          <p:nvPr/>
        </p:nvSpPr>
        <p:spPr>
          <a:xfrm rot="5051977">
            <a:off x="7732044" y="2956261"/>
            <a:ext cx="122114" cy="122114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19050" cap="sq">
            <a:solidFill>
              <a:schemeClr val="tx1">
                <a:lumMod val="40000"/>
                <a:lumOff val="6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pic>
        <p:nvPicPr>
          <p:cNvPr id="171" name="Grafik 170">
            <a:extLst>
              <a:ext uri="{FF2B5EF4-FFF2-40B4-BE49-F238E27FC236}">
                <a16:creationId xmlns:a16="http://schemas.microsoft.com/office/drawing/2014/main" id="{F299E320-4E98-4504-96FD-072F7BF7DD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1224">
            <a:off x="5842285" y="2316851"/>
            <a:ext cx="731583" cy="38408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72" name="Grafik 171">
            <a:extLst>
              <a:ext uri="{FF2B5EF4-FFF2-40B4-BE49-F238E27FC236}">
                <a16:creationId xmlns:a16="http://schemas.microsoft.com/office/drawing/2014/main" id="{01E22813-A6B2-46FF-AD59-90B9608999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129" y="3010759"/>
            <a:ext cx="731583" cy="38408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73" name="Grafik 172">
            <a:extLst>
              <a:ext uri="{FF2B5EF4-FFF2-40B4-BE49-F238E27FC236}">
                <a16:creationId xmlns:a16="http://schemas.microsoft.com/office/drawing/2014/main" id="{0A428DF1-6FB1-4FA6-8560-0173F203E0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28472">
            <a:off x="5842777" y="3709813"/>
            <a:ext cx="731583" cy="38408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80" name="Textfeld 179">
            <a:extLst>
              <a:ext uri="{FF2B5EF4-FFF2-40B4-BE49-F238E27FC236}">
                <a16:creationId xmlns:a16="http://schemas.microsoft.com/office/drawing/2014/main" id="{E4E72546-6418-410F-9CC6-6005828BF2E2}"/>
              </a:ext>
            </a:extLst>
          </p:cNvPr>
          <p:cNvSpPr txBox="1"/>
          <p:nvPr/>
        </p:nvSpPr>
        <p:spPr>
          <a:xfrm>
            <a:off x="3776109" y="1244844"/>
            <a:ext cx="1591782" cy="2139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400" dirty="0">
                <a:solidFill>
                  <a:srgbClr val="D33833"/>
                </a:solidFill>
              </a:rPr>
              <a:t>multibranch pipeline</a:t>
            </a:r>
            <a:endParaRPr lang="en-GB" sz="1400" dirty="0" err="1">
              <a:solidFill>
                <a:srgbClr val="D33833"/>
              </a:solidFill>
            </a:endParaRPr>
          </a:p>
        </p:txBody>
      </p:sp>
      <p:sp>
        <p:nvSpPr>
          <p:cNvPr id="182" name="Textfeld 181">
            <a:extLst>
              <a:ext uri="{FF2B5EF4-FFF2-40B4-BE49-F238E27FC236}">
                <a16:creationId xmlns:a16="http://schemas.microsoft.com/office/drawing/2014/main" id="{8796E609-ED47-4D79-B693-81A106814901}"/>
              </a:ext>
            </a:extLst>
          </p:cNvPr>
          <p:cNvSpPr txBox="1"/>
          <p:nvPr/>
        </p:nvSpPr>
        <p:spPr>
          <a:xfrm>
            <a:off x="7086347" y="3667161"/>
            <a:ext cx="1025362" cy="203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050" dirty="0">
                <a:solidFill>
                  <a:schemeClr val="tx1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registry</a:t>
            </a:r>
            <a:endParaRPr lang="en-GB" sz="1100" dirty="0" err="1">
              <a:solidFill>
                <a:schemeClr val="tx1">
                  <a:lumMod val="50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83" name="Textfeld 182">
            <a:extLst>
              <a:ext uri="{FF2B5EF4-FFF2-40B4-BE49-F238E27FC236}">
                <a16:creationId xmlns:a16="http://schemas.microsoft.com/office/drawing/2014/main" id="{A5C34813-CF04-44B6-83E1-3DB0FA9FA37A}"/>
              </a:ext>
            </a:extLst>
          </p:cNvPr>
          <p:cNvSpPr txBox="1"/>
          <p:nvPr/>
        </p:nvSpPr>
        <p:spPr>
          <a:xfrm>
            <a:off x="837387" y="3675068"/>
            <a:ext cx="1025362" cy="203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050" dirty="0">
                <a:solidFill>
                  <a:schemeClr val="tx1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repository</a:t>
            </a:r>
            <a:endParaRPr lang="en-GB" sz="1100" dirty="0" err="1">
              <a:solidFill>
                <a:schemeClr val="tx1">
                  <a:lumMod val="50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F76495B0-DE3B-4186-A2D3-6C0FEF182581}"/>
              </a:ext>
            </a:extLst>
          </p:cNvPr>
          <p:cNvSpPr txBox="1"/>
          <p:nvPr/>
        </p:nvSpPr>
        <p:spPr>
          <a:xfrm>
            <a:off x="3517784" y="69984"/>
            <a:ext cx="3646504" cy="203774"/>
          </a:xfrm>
          <a:prstGeom prst="rect">
            <a:avLst/>
          </a:prstGeom>
          <a:solidFill>
            <a:srgbClr val="D4D6E8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050" dirty="0">
                <a:solidFill>
                  <a:schemeClr val="accent6"/>
                </a:solidFill>
              </a:rPr>
              <a:t>Microservice Deployment </a:t>
            </a:r>
            <a:r>
              <a:rPr lang="de-DE" sz="1050" dirty="0" err="1">
                <a:solidFill>
                  <a:schemeClr val="accent6"/>
                </a:solidFill>
              </a:rPr>
              <a:t>with</a:t>
            </a:r>
            <a:r>
              <a:rPr lang="de-DE" sz="1050" dirty="0">
                <a:solidFill>
                  <a:schemeClr val="accent6"/>
                </a:solidFill>
              </a:rPr>
              <a:t> Docker, Kubernetes and Helm</a:t>
            </a:r>
            <a:endParaRPr lang="en-GB" sz="1050" dirty="0" err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6663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90ECFB3-6C4B-448D-BFFF-5D97155AD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79413" lvl="2" indent="-171450">
              <a:buFont typeface="Arial" panose="020B0604020202020204" pitchFamily="34" charset="0"/>
              <a:buChar char="•"/>
            </a:pPr>
            <a:endParaRPr lang="en-GB" sz="1400" b="0" dirty="0">
              <a:latin typeface="Arial" charset="0"/>
              <a:ea typeface="ＭＳ Ｐゴシック" pitchFamily="34" charset="-128"/>
            </a:endParaRPr>
          </a:p>
          <a:p>
            <a:pPr marL="379413" lvl="2" indent="-171450">
              <a:buFont typeface="Arial" panose="020B0604020202020204" pitchFamily="34" charset="0"/>
              <a:buChar char="•"/>
            </a:pPr>
            <a:r>
              <a:rPr lang="en-GB" sz="1400" b="0" dirty="0">
                <a:latin typeface="Arial" charset="0"/>
                <a:ea typeface="ＭＳ Ｐゴシック" pitchFamily="34" charset="-128"/>
              </a:rPr>
              <a:t>Open source tool with community support</a:t>
            </a:r>
          </a:p>
          <a:p>
            <a:pPr marL="379413" lvl="2" indent="-171450">
              <a:buFont typeface="Arial" panose="020B0604020202020204" pitchFamily="34" charset="0"/>
              <a:buChar char="•"/>
            </a:pPr>
            <a:r>
              <a:rPr lang="en-GB" sz="1400" b="0" dirty="0">
                <a:latin typeface="Arial" charset="0"/>
                <a:ea typeface="ＭＳ Ｐゴシック" pitchFamily="34" charset="-128"/>
              </a:rPr>
              <a:t>Expandable with plugins</a:t>
            </a:r>
          </a:p>
          <a:p>
            <a:pPr marL="379413" lvl="2" indent="-171450">
              <a:buFont typeface="Arial" panose="020B0604020202020204" pitchFamily="34" charset="0"/>
              <a:buChar char="•"/>
            </a:pPr>
            <a:r>
              <a:rPr lang="en-GB" sz="1400" b="0" dirty="0">
                <a:latin typeface="Arial" charset="0"/>
                <a:ea typeface="ＭＳ Ｐゴシック" pitchFamily="34" charset="-128"/>
              </a:rPr>
              <a:t>Multibranch pipelines for git repositories</a:t>
            </a:r>
            <a:endParaRPr lang="en-GB" sz="1400" b="0" dirty="0">
              <a:solidFill>
                <a:srgbClr val="0095D8"/>
              </a:solidFill>
              <a:latin typeface="Arial" charset="0"/>
              <a:ea typeface="ＭＳ Ｐゴシック" pitchFamily="34" charset="-128"/>
            </a:endParaRPr>
          </a:p>
          <a:p>
            <a:pPr marL="379413" lvl="2" indent="-171450">
              <a:buFont typeface="Arial" panose="020B0604020202020204" pitchFamily="34" charset="0"/>
              <a:buChar char="•"/>
            </a:pPr>
            <a:r>
              <a:rPr lang="en-GB" sz="1400" b="0" dirty="0">
                <a:latin typeface="Arial" charset="0"/>
                <a:ea typeface="ＭＳ Ｐゴシック" pitchFamily="34" charset="-128"/>
              </a:rPr>
              <a:t>Docker container can be Jenkins agents</a:t>
            </a:r>
            <a:r>
              <a:rPr lang="de-DE" sz="1200" b="0" dirty="0">
                <a:solidFill>
                  <a:srgbClr val="003882"/>
                </a:solidFill>
                <a:latin typeface="Arial" charset="0"/>
                <a:ea typeface="ＭＳ Ｐゴシック" pitchFamily="34" charset="-128"/>
              </a:rPr>
              <a:t>	</a:t>
            </a:r>
            <a:endParaRPr lang="de-DE" sz="1400" b="0" dirty="0">
              <a:solidFill>
                <a:srgbClr val="003882"/>
              </a:solidFill>
              <a:latin typeface="Arial" charset="0"/>
              <a:ea typeface="ＭＳ Ｐゴシック" pitchFamily="34" charset="-128"/>
            </a:endParaRPr>
          </a:p>
          <a:p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29A39F1-C43C-488B-8BFD-1ECAB116D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3413462" cy="431614"/>
          </a:xfrm>
        </p:spPr>
        <p:txBody>
          <a:bodyPr/>
          <a:lstStyle/>
          <a:p>
            <a:r>
              <a:rPr lang="de-DE" dirty="0"/>
              <a:t>Advantages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Jenkinspipelines</a:t>
            </a:r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0CADB3C-2F3D-4C97-B97E-0FF25DEA88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109481"/>
            <a:ext cx="720080" cy="99643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0521B86-F08C-490E-9370-46A5FBDC18C3}"/>
              </a:ext>
            </a:extLst>
          </p:cNvPr>
          <p:cNvSpPr txBox="1"/>
          <p:nvPr/>
        </p:nvSpPr>
        <p:spPr>
          <a:xfrm>
            <a:off x="3517784" y="69984"/>
            <a:ext cx="3646504" cy="203774"/>
          </a:xfrm>
          <a:prstGeom prst="rect">
            <a:avLst/>
          </a:prstGeom>
          <a:solidFill>
            <a:srgbClr val="D4D6E8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050" dirty="0">
                <a:solidFill>
                  <a:schemeClr val="accent6"/>
                </a:solidFill>
              </a:rPr>
              <a:t>Microservice Deployment </a:t>
            </a:r>
            <a:r>
              <a:rPr lang="de-DE" sz="1050" dirty="0" err="1">
                <a:solidFill>
                  <a:schemeClr val="accent6"/>
                </a:solidFill>
              </a:rPr>
              <a:t>with</a:t>
            </a:r>
            <a:r>
              <a:rPr lang="de-DE" sz="1050" dirty="0">
                <a:solidFill>
                  <a:schemeClr val="accent6"/>
                </a:solidFill>
              </a:rPr>
              <a:t> Docker, Kubernetes and Helm</a:t>
            </a:r>
            <a:endParaRPr lang="en-GB" sz="1050" dirty="0" err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7708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FCB44E6-8B4F-4CED-80A3-15D93952B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2653639" cy="431614"/>
          </a:xfrm>
        </p:spPr>
        <p:txBody>
          <a:bodyPr/>
          <a:lstStyle/>
          <a:p>
            <a:r>
              <a:rPr lang="de-DE" dirty="0"/>
              <a:t>Minimal Jenkinspipeline</a:t>
            </a:r>
            <a:endParaRPr lang="en-GB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FA305A-8E30-4B2E-B638-202BD6FFF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478" y="1154387"/>
            <a:ext cx="4182555" cy="355481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  <a:defRPr lang="de-DE" sz="1600" b="1" kern="120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defTabSz="1254125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  <a:defRPr sz="1600" kern="120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 marL="207963" indent="-207963"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10000"/>
              <a:buFontTx/>
              <a:buBlip>
                <a:blip r:embed="rId3"/>
              </a:buBlip>
              <a:defRPr sz="1600" b="1" kern="120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 marL="431800" indent="-215900"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10000"/>
              <a:buFontTx/>
              <a:buBlip>
                <a:blip r:embed="rId3"/>
              </a:buBlip>
              <a:defRPr sz="1600" kern="120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 marL="647700" indent="-215900"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10000"/>
              <a:buFontTx/>
              <a:buBlip>
                <a:blip r:embed="rId4"/>
              </a:buBlip>
              <a:defRPr sz="1400" kern="120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  <a:lvl6pPr marL="208800" indent="-208800" algn="l" defTabSz="914400" rtl="0" eaLnBrk="1" latinLnBrk="0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+mj-lt"/>
              <a:buAutoNum type="arabicPeriod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900" b="0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pipeline {</a:t>
            </a:r>
          </a:p>
          <a:p>
            <a:pPr defTabSz="91440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900" b="0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agent {</a:t>
            </a:r>
          </a:p>
          <a:p>
            <a:pPr defTabSz="91440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900" b="0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dockerfile {</a:t>
            </a:r>
          </a:p>
          <a:p>
            <a:pPr defTabSz="91440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900" b="0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from </a:t>
            </a:r>
            <a:r>
              <a:rPr lang="en-US" altLang="en-US" sz="900" b="0" dirty="0">
                <a:solidFill>
                  <a:srgbClr val="C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‘dockerfile-jenkins’</a:t>
            </a:r>
          </a:p>
          <a:p>
            <a:pPr defTabSz="91440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900" b="0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args </a:t>
            </a:r>
            <a:r>
              <a:rPr lang="en-US" altLang="en-US" sz="900" b="0" dirty="0">
                <a:solidFill>
                  <a:srgbClr val="C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‘-v //var/run/docker.sock:/var/run/docker.sock’</a:t>
            </a:r>
          </a:p>
          <a:p>
            <a:pPr defTabSz="91440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900" b="0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} </a:t>
            </a:r>
          </a:p>
          <a:p>
            <a:pPr defTabSz="91440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900" b="0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}</a:t>
            </a:r>
          </a:p>
          <a:p>
            <a:pPr defTabSz="91440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900" b="0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stages {</a:t>
            </a:r>
          </a:p>
          <a:p>
            <a:pPr defTabSz="91440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900" b="0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stage(</a:t>
            </a:r>
            <a:r>
              <a:rPr lang="en-US" altLang="en-US" sz="900" b="0" dirty="0">
                <a:solidFill>
                  <a:srgbClr val="C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‘Build’</a:t>
            </a:r>
            <a:r>
              <a:rPr lang="en-US" altLang="en-US" sz="900" b="0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 {</a:t>
            </a:r>
          </a:p>
          <a:p>
            <a:pPr defTabSz="91440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900" b="0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steps {</a:t>
            </a:r>
          </a:p>
          <a:p>
            <a:pPr defTabSz="91440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900" b="0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echo </a:t>
            </a:r>
            <a:r>
              <a:rPr lang="en-US" altLang="en-US" sz="900" b="0" dirty="0">
                <a:solidFill>
                  <a:srgbClr val="C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‘Build the application’</a:t>
            </a:r>
          </a:p>
          <a:p>
            <a:pPr defTabSz="91440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900" b="0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}</a:t>
            </a:r>
          </a:p>
          <a:p>
            <a:pPr defTabSz="91440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900" b="0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}</a:t>
            </a:r>
          </a:p>
          <a:p>
            <a:pPr defTabSz="91440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900" b="0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stage(</a:t>
            </a:r>
            <a:r>
              <a:rPr lang="en-US" altLang="en-US" sz="900" b="0" dirty="0">
                <a:solidFill>
                  <a:srgbClr val="C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‘Test’</a:t>
            </a:r>
            <a:r>
              <a:rPr lang="en-US" altLang="en-US" sz="900" b="0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 {</a:t>
            </a:r>
          </a:p>
          <a:p>
            <a:pPr defTabSz="91440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900" b="0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steps {</a:t>
            </a:r>
          </a:p>
          <a:p>
            <a:pPr defTabSz="91440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900" b="0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echo </a:t>
            </a:r>
            <a:r>
              <a:rPr lang="en-US" altLang="en-US" sz="900" b="0" dirty="0">
                <a:solidFill>
                  <a:srgbClr val="C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‘Test the application’</a:t>
            </a:r>
          </a:p>
          <a:p>
            <a:pPr defTabSz="91440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900" b="0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}</a:t>
            </a:r>
          </a:p>
          <a:p>
            <a:pPr defTabSz="91440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900" b="0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}</a:t>
            </a:r>
          </a:p>
          <a:p>
            <a:pPr defTabSz="91440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900" b="0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stage(</a:t>
            </a:r>
            <a:r>
              <a:rPr lang="en-US" altLang="en-US" sz="900" b="0" dirty="0">
                <a:solidFill>
                  <a:srgbClr val="C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‘Deploy’</a:t>
            </a:r>
            <a:r>
              <a:rPr lang="en-US" altLang="en-US" sz="900" b="0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 {</a:t>
            </a:r>
          </a:p>
          <a:p>
            <a:pPr defTabSz="91440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900" b="0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steps {</a:t>
            </a:r>
          </a:p>
          <a:p>
            <a:pPr defTabSz="91440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900" b="0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echo </a:t>
            </a:r>
            <a:r>
              <a:rPr lang="en-US" altLang="en-US" sz="900" b="0" dirty="0">
                <a:solidFill>
                  <a:srgbClr val="C0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‘Deploy the application’</a:t>
            </a:r>
          </a:p>
          <a:p>
            <a:pPr defTabSz="91440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900" b="0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}</a:t>
            </a:r>
          </a:p>
          <a:p>
            <a:pPr defTabSz="91440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900" b="0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}</a:t>
            </a:r>
          </a:p>
          <a:p>
            <a:pPr defTabSz="91440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900" b="0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}</a:t>
            </a:r>
          </a:p>
          <a:p>
            <a:pPr defTabSz="91440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900" b="0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}</a:t>
            </a:r>
            <a:r>
              <a:rPr lang="en-US" altLang="en-US" sz="500" b="0" dirty="0">
                <a:solidFill>
                  <a:schemeClr val="tx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endParaRPr lang="en-US" altLang="en-US" b="0" dirty="0">
              <a:solidFill>
                <a:schemeClr val="tx1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A6B6ECB-522C-4683-B392-6B20058EF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8882" y="2571750"/>
            <a:ext cx="4039640" cy="708070"/>
          </a:xfrm>
          <a:prstGeom prst="rect">
            <a:avLst/>
          </a:prstGeom>
        </p:spPr>
      </p:pic>
      <p:sp>
        <p:nvSpPr>
          <p:cNvPr id="6" name="Legende: Linie 5">
            <a:extLst>
              <a:ext uri="{FF2B5EF4-FFF2-40B4-BE49-F238E27FC236}">
                <a16:creationId xmlns:a16="http://schemas.microsoft.com/office/drawing/2014/main" id="{D5AD5A99-D34E-487A-AE41-42F283F934D7}"/>
              </a:ext>
            </a:extLst>
          </p:cNvPr>
          <p:cNvSpPr/>
          <p:nvPr/>
        </p:nvSpPr>
        <p:spPr>
          <a:xfrm>
            <a:off x="4932040" y="1491630"/>
            <a:ext cx="1656184" cy="576064"/>
          </a:xfrm>
          <a:prstGeom prst="borderCallout1">
            <a:avLst>
              <a:gd name="adj1" fmla="val 49711"/>
              <a:gd name="adj2" fmla="val -569"/>
              <a:gd name="adj3" fmla="val 55027"/>
              <a:gd name="adj4" fmla="val -23627"/>
            </a:avLst>
          </a:prstGeom>
          <a:solidFill>
            <a:schemeClr val="bg1">
              <a:lumMod val="95000"/>
            </a:schemeClr>
          </a:solidFill>
          <a:ln w="19050" cap="sq">
            <a:solidFill>
              <a:schemeClr val="bg1">
                <a:lumMod val="65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>
                <a:solidFill>
                  <a:srgbClr val="080808"/>
                </a:solidFill>
              </a:rPr>
              <a:t>docker.sock </a:t>
            </a:r>
            <a:r>
              <a:rPr lang="de-DE" sz="1100" dirty="0" err="1">
                <a:solidFill>
                  <a:srgbClr val="080808"/>
                </a:solidFill>
              </a:rPr>
              <a:t>from</a:t>
            </a:r>
            <a:r>
              <a:rPr lang="de-DE" sz="1100" dirty="0">
                <a:solidFill>
                  <a:srgbClr val="080808"/>
                </a:solidFill>
              </a:rPr>
              <a:t> host will </a:t>
            </a:r>
            <a:r>
              <a:rPr lang="de-DE" sz="1100" dirty="0" err="1">
                <a:solidFill>
                  <a:srgbClr val="080808"/>
                </a:solidFill>
              </a:rPr>
              <a:t>be</a:t>
            </a:r>
            <a:r>
              <a:rPr lang="de-DE" sz="1100" dirty="0">
                <a:solidFill>
                  <a:srgbClr val="080808"/>
                </a:solidFill>
              </a:rPr>
              <a:t> </a:t>
            </a:r>
            <a:r>
              <a:rPr lang="de-DE" sz="1100" dirty="0" err="1">
                <a:solidFill>
                  <a:srgbClr val="080808"/>
                </a:solidFill>
              </a:rPr>
              <a:t>used</a:t>
            </a:r>
            <a:r>
              <a:rPr lang="de-DE" sz="1100" dirty="0">
                <a:solidFill>
                  <a:srgbClr val="080808"/>
                </a:solidFill>
              </a:rPr>
              <a:t> in </a:t>
            </a:r>
            <a:r>
              <a:rPr lang="de-DE" sz="1100" dirty="0" err="1">
                <a:solidFill>
                  <a:srgbClr val="080808"/>
                </a:solidFill>
              </a:rPr>
              <a:t>the</a:t>
            </a:r>
            <a:r>
              <a:rPr lang="de-DE" sz="1100" dirty="0">
                <a:solidFill>
                  <a:srgbClr val="080808"/>
                </a:solidFill>
              </a:rPr>
              <a:t> </a:t>
            </a:r>
            <a:r>
              <a:rPr lang="de-DE" sz="1100" dirty="0" err="1">
                <a:solidFill>
                  <a:srgbClr val="080808"/>
                </a:solidFill>
              </a:rPr>
              <a:t>agent</a:t>
            </a:r>
            <a:endParaRPr lang="en-GB" sz="1100" dirty="0" err="1">
              <a:solidFill>
                <a:srgbClr val="080808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A54D820-ABE3-4FD2-A2A1-321E954A90E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109481"/>
            <a:ext cx="720080" cy="99643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4DA28B2-F891-467E-8456-2D98EB5E1CDA}"/>
              </a:ext>
            </a:extLst>
          </p:cNvPr>
          <p:cNvSpPr txBox="1"/>
          <p:nvPr/>
        </p:nvSpPr>
        <p:spPr>
          <a:xfrm>
            <a:off x="3517784" y="69984"/>
            <a:ext cx="3646504" cy="203774"/>
          </a:xfrm>
          <a:prstGeom prst="rect">
            <a:avLst/>
          </a:prstGeom>
          <a:solidFill>
            <a:srgbClr val="D4D6E8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050" dirty="0">
                <a:solidFill>
                  <a:schemeClr val="accent6"/>
                </a:solidFill>
              </a:rPr>
              <a:t>Microservice Deployment </a:t>
            </a:r>
            <a:r>
              <a:rPr lang="de-DE" sz="1050" dirty="0" err="1">
                <a:solidFill>
                  <a:schemeClr val="accent6"/>
                </a:solidFill>
              </a:rPr>
              <a:t>with</a:t>
            </a:r>
            <a:r>
              <a:rPr lang="de-DE" sz="1050" dirty="0">
                <a:solidFill>
                  <a:schemeClr val="accent6"/>
                </a:solidFill>
              </a:rPr>
              <a:t> Docker, Kubernetes and Helm</a:t>
            </a:r>
            <a:endParaRPr lang="en-GB" sz="1050" dirty="0" err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3326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3CCDCE5-9268-429F-A186-7895F3111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1368847" cy="431614"/>
          </a:xfrm>
        </p:spPr>
        <p:txBody>
          <a:bodyPr/>
          <a:lstStyle/>
          <a:p>
            <a:r>
              <a:rPr lang="de-DE" dirty="0"/>
              <a:t>Versioning</a:t>
            </a:r>
            <a:endParaRPr lang="en-GB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0321D2D0-F094-42AE-887A-D857B1427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478" y="1131570"/>
            <a:ext cx="8353044" cy="1944236"/>
          </a:xfrm>
        </p:spPr>
        <p:txBody>
          <a:bodyPr/>
          <a:lstStyle/>
          <a:p>
            <a:r>
              <a:rPr lang="de-DE" sz="1400" b="0" dirty="0">
                <a:solidFill>
                  <a:srgbClr val="003882"/>
                </a:solidFill>
                <a:latin typeface="Arial" charset="0"/>
                <a:ea typeface="ＭＳ Ｐゴシック" pitchFamily="34" charset="-128"/>
              </a:rPr>
              <a:t>Semantic Versioning:</a:t>
            </a:r>
          </a:p>
          <a:p>
            <a:endParaRPr lang="de-DE" sz="1400" b="0" dirty="0">
              <a:solidFill>
                <a:srgbClr val="003882"/>
              </a:solidFill>
              <a:latin typeface="Arial" charset="0"/>
              <a:ea typeface="ＭＳ Ｐゴシック" pitchFamily="34" charset="-128"/>
            </a:endParaRPr>
          </a:p>
          <a:p>
            <a:r>
              <a:rPr lang="en-GB" sz="1200" b="0" dirty="0">
                <a:solidFill>
                  <a:srgbClr val="003882"/>
                </a:solidFill>
                <a:latin typeface="Arial" charset="0"/>
                <a:ea typeface="ＭＳ Ｐゴシック" pitchFamily="34" charset="-128"/>
              </a:rPr>
              <a:t>Given a version number MAJOR.MINOR.PATCH, increment the:</a:t>
            </a:r>
          </a:p>
          <a:p>
            <a:pPr marL="379413" lvl="2" indent="-171450">
              <a:buFont typeface="Arial" panose="020B0604020202020204" pitchFamily="34" charset="0"/>
              <a:buChar char="•"/>
            </a:pPr>
            <a:r>
              <a:rPr lang="en-GB" sz="1200" b="0" dirty="0">
                <a:solidFill>
                  <a:srgbClr val="003882"/>
                </a:solidFill>
                <a:latin typeface="Arial" charset="0"/>
                <a:ea typeface="ＭＳ Ｐゴシック" pitchFamily="34" charset="-128"/>
              </a:rPr>
              <a:t>MAJOR version when you make incompatible API changes,</a:t>
            </a:r>
          </a:p>
          <a:p>
            <a:pPr marL="379413" lvl="2" indent="-171450">
              <a:buFont typeface="Arial" panose="020B0604020202020204" pitchFamily="34" charset="0"/>
              <a:buChar char="•"/>
            </a:pPr>
            <a:r>
              <a:rPr lang="en-GB" sz="1200" b="0" dirty="0">
                <a:solidFill>
                  <a:srgbClr val="003882"/>
                </a:solidFill>
                <a:latin typeface="Arial" charset="0"/>
                <a:ea typeface="ＭＳ Ｐゴシック" pitchFamily="34" charset="-128"/>
              </a:rPr>
              <a:t>MINOR version when you add functionality in a backwards compatible manner, and</a:t>
            </a:r>
          </a:p>
          <a:p>
            <a:pPr marL="379413" lvl="2" indent="-171450">
              <a:buFont typeface="Arial" panose="020B0604020202020204" pitchFamily="34" charset="0"/>
              <a:buChar char="•"/>
            </a:pPr>
            <a:r>
              <a:rPr lang="en-GB" sz="1200" b="0" dirty="0">
                <a:solidFill>
                  <a:srgbClr val="003882"/>
                </a:solidFill>
                <a:latin typeface="Arial" charset="0"/>
                <a:ea typeface="ＭＳ Ｐゴシック" pitchFamily="34" charset="-128"/>
              </a:rPr>
              <a:t>PATCH version when you make backwards compatible bug fixes.</a:t>
            </a:r>
          </a:p>
          <a:p>
            <a:r>
              <a:rPr lang="de-DE" sz="1400" b="0" dirty="0">
                <a:solidFill>
                  <a:srgbClr val="003882"/>
                </a:solidFill>
                <a:latin typeface="Arial" charset="0"/>
                <a:ea typeface="ＭＳ Ｐゴシック" pitchFamily="34" charset="-128"/>
              </a:rPr>
              <a:t>	</a:t>
            </a:r>
            <a:endParaRPr lang="de-DE" b="0" dirty="0">
              <a:solidFill>
                <a:srgbClr val="003882"/>
              </a:solidFill>
              <a:latin typeface="Arial" charset="0"/>
              <a:ea typeface="ＭＳ Ｐゴシック" pitchFamily="34" charset="-128"/>
            </a:endParaRP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F75FA426-DE37-4DE5-9888-DE80F5ABA46C}"/>
              </a:ext>
            </a:extLst>
          </p:cNvPr>
          <p:cNvGraphicFramePr>
            <a:graphicFrameLocks noGrp="1"/>
          </p:cNvGraphicFramePr>
          <p:nvPr/>
        </p:nvGraphicFramePr>
        <p:xfrm>
          <a:off x="4595704" y="3294601"/>
          <a:ext cx="4152818" cy="1437419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416514">
                  <a:extLst>
                    <a:ext uri="{9D8B030D-6E8A-4147-A177-3AD203B41FA5}">
                      <a16:colId xmlns:a16="http://schemas.microsoft.com/office/drawing/2014/main" val="2659532722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1567387648"/>
                    </a:ext>
                  </a:extLst>
                </a:gridCol>
              </a:tblGrid>
              <a:tr h="251389">
                <a:tc>
                  <a:txBody>
                    <a:bodyPr/>
                    <a:lstStyle/>
                    <a:p>
                      <a:r>
                        <a:rPr lang="de-DE" sz="1100" dirty="0"/>
                        <a:t>Branch</a:t>
                      </a:r>
                      <a:endParaRPr lang="en-GB" sz="1100" dirty="0"/>
                    </a:p>
                  </a:txBody>
                  <a:tcPr marL="71157" marR="71157" marT="35578" marB="35578"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Version</a:t>
                      </a:r>
                      <a:endParaRPr lang="en-GB" sz="1100" dirty="0"/>
                    </a:p>
                  </a:txBody>
                  <a:tcPr marL="71157" marR="71157" marT="35578" marB="35578"/>
                </a:tc>
                <a:extLst>
                  <a:ext uri="{0D108BD9-81ED-4DB2-BD59-A6C34878D82A}">
                    <a16:rowId xmlns:a16="http://schemas.microsoft.com/office/drawing/2014/main" val="2711684792"/>
                  </a:ext>
                </a:extLst>
              </a:tr>
              <a:tr h="237206"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master</a:t>
                      </a:r>
                      <a:endParaRPr lang="en-GB" sz="900" dirty="0">
                        <a:latin typeface="Consolas" panose="020B0609020204030204" pitchFamily="49" charset="0"/>
                        <a:cs typeface="SEAT MetaStyle-light" panose="02000000000000000000" pitchFamily="2" charset="0"/>
                      </a:endParaRPr>
                    </a:p>
                  </a:txBody>
                  <a:tcPr marL="71157" marR="71157" marT="35578" marB="35578"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&lt;</a:t>
                      </a:r>
                      <a:r>
                        <a:rPr lang="de-DE" sz="900" dirty="0" err="1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semver</a:t>
                      </a:r>
                      <a:r>
                        <a:rPr lang="de-DE" sz="900" dirty="0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&gt;.RELEASE.&lt;</a:t>
                      </a:r>
                      <a:r>
                        <a:rPr lang="de-DE" sz="900" dirty="0" err="1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buildNr</a:t>
                      </a:r>
                      <a:r>
                        <a:rPr lang="de-DE" sz="900" dirty="0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&gt;</a:t>
                      </a:r>
                      <a:endParaRPr lang="en-GB" sz="900" dirty="0">
                        <a:latin typeface="Consolas" panose="020B0609020204030204" pitchFamily="49" charset="0"/>
                        <a:cs typeface="SEAT MetaStyle-light" panose="02000000000000000000" pitchFamily="2" charset="0"/>
                      </a:endParaRPr>
                    </a:p>
                  </a:txBody>
                  <a:tcPr marL="71157" marR="71157" marT="35578" marB="35578"/>
                </a:tc>
                <a:extLst>
                  <a:ext uri="{0D108BD9-81ED-4DB2-BD59-A6C34878D82A}">
                    <a16:rowId xmlns:a16="http://schemas.microsoft.com/office/drawing/2014/main" val="1095285133"/>
                  </a:ext>
                </a:extLst>
              </a:tr>
              <a:tr h="237206"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release</a:t>
                      </a:r>
                      <a:endParaRPr lang="en-GB" sz="900" dirty="0">
                        <a:latin typeface="Consolas" panose="020B0609020204030204" pitchFamily="49" charset="0"/>
                        <a:cs typeface="SEAT MetaStyle-light" panose="02000000000000000000" pitchFamily="2" charset="0"/>
                      </a:endParaRPr>
                    </a:p>
                  </a:txBody>
                  <a:tcPr marL="71157" marR="71157" marT="35578" marB="35578"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&lt;</a:t>
                      </a:r>
                      <a:r>
                        <a:rPr lang="de-DE" sz="900" dirty="0" err="1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semver</a:t>
                      </a:r>
                      <a:r>
                        <a:rPr lang="de-DE" sz="900" dirty="0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&gt;.RC.&lt;</a:t>
                      </a:r>
                      <a:r>
                        <a:rPr lang="de-DE" sz="900" dirty="0" err="1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buildNr</a:t>
                      </a:r>
                      <a:r>
                        <a:rPr lang="de-DE" sz="900" dirty="0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&gt;</a:t>
                      </a:r>
                    </a:p>
                  </a:txBody>
                  <a:tcPr marL="71157" marR="71157" marT="35578" marB="35578"/>
                </a:tc>
                <a:extLst>
                  <a:ext uri="{0D108BD9-81ED-4DB2-BD59-A6C34878D82A}">
                    <a16:rowId xmlns:a16="http://schemas.microsoft.com/office/drawing/2014/main" val="3550905437"/>
                  </a:ext>
                </a:extLst>
              </a:tr>
              <a:tr h="237206"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release/&lt;</a:t>
                      </a:r>
                      <a:r>
                        <a:rPr lang="de-DE" sz="900" dirty="0" err="1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branchName</a:t>
                      </a:r>
                      <a:r>
                        <a:rPr lang="de-DE" sz="900" dirty="0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&gt;</a:t>
                      </a:r>
                      <a:endParaRPr lang="en-GB" sz="900" dirty="0">
                        <a:latin typeface="Consolas" panose="020B0609020204030204" pitchFamily="49" charset="0"/>
                        <a:cs typeface="SEAT MetaStyle-light" panose="02000000000000000000" pitchFamily="2" charset="0"/>
                      </a:endParaRPr>
                    </a:p>
                  </a:txBody>
                  <a:tcPr marL="71157" marR="71157" marT="35578" marB="35578"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&lt;</a:t>
                      </a:r>
                      <a:r>
                        <a:rPr lang="de-DE" sz="900" dirty="0" err="1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semver</a:t>
                      </a:r>
                      <a:r>
                        <a:rPr lang="de-DE" sz="900" dirty="0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&gt;.RC-&lt;</a:t>
                      </a:r>
                      <a:r>
                        <a:rPr lang="de-DE" sz="900" dirty="0" err="1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branchName</a:t>
                      </a:r>
                      <a:r>
                        <a:rPr lang="de-DE" sz="900" dirty="0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&gt;.&lt;</a:t>
                      </a:r>
                      <a:r>
                        <a:rPr lang="de-DE" sz="900" dirty="0" err="1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buildNr</a:t>
                      </a:r>
                      <a:r>
                        <a:rPr lang="de-DE" sz="900" dirty="0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&gt;</a:t>
                      </a:r>
                      <a:endParaRPr lang="en-GB" sz="900" dirty="0">
                        <a:latin typeface="Consolas" panose="020B0609020204030204" pitchFamily="49" charset="0"/>
                        <a:cs typeface="SEAT MetaStyle-light" panose="02000000000000000000" pitchFamily="2" charset="0"/>
                      </a:endParaRPr>
                    </a:p>
                  </a:txBody>
                  <a:tcPr marL="71157" marR="71157" marT="35578" marB="35578"/>
                </a:tc>
                <a:extLst>
                  <a:ext uri="{0D108BD9-81ED-4DB2-BD59-A6C34878D82A}">
                    <a16:rowId xmlns:a16="http://schemas.microsoft.com/office/drawing/2014/main" val="3078102200"/>
                  </a:ext>
                </a:extLst>
              </a:tr>
              <a:tr h="237206"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develop</a:t>
                      </a:r>
                      <a:endParaRPr lang="en-GB" sz="900" dirty="0">
                        <a:latin typeface="Consolas" panose="020B0609020204030204" pitchFamily="49" charset="0"/>
                        <a:cs typeface="SEAT MetaStyle-light" panose="02000000000000000000" pitchFamily="2" charset="0"/>
                      </a:endParaRPr>
                    </a:p>
                  </a:txBody>
                  <a:tcPr marL="71157" marR="71157" marT="35578" marB="35578"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&lt;</a:t>
                      </a:r>
                      <a:r>
                        <a:rPr lang="de-DE" sz="900" dirty="0" err="1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semver</a:t>
                      </a:r>
                      <a:r>
                        <a:rPr lang="de-DE" sz="900" dirty="0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&gt;.SNAPSHOT.&lt;</a:t>
                      </a:r>
                      <a:r>
                        <a:rPr lang="de-DE" sz="900" dirty="0" err="1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buildNr</a:t>
                      </a:r>
                      <a:r>
                        <a:rPr lang="de-DE" sz="900" dirty="0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&gt;</a:t>
                      </a:r>
                      <a:endParaRPr lang="en-GB" sz="900" dirty="0">
                        <a:latin typeface="Consolas" panose="020B0609020204030204" pitchFamily="49" charset="0"/>
                        <a:cs typeface="SEAT MetaStyle-light" panose="02000000000000000000" pitchFamily="2" charset="0"/>
                      </a:endParaRPr>
                    </a:p>
                  </a:txBody>
                  <a:tcPr marL="71157" marR="71157" marT="35578" marB="35578"/>
                </a:tc>
                <a:extLst>
                  <a:ext uri="{0D108BD9-81ED-4DB2-BD59-A6C34878D82A}">
                    <a16:rowId xmlns:a16="http://schemas.microsoft.com/office/drawing/2014/main" val="1490935019"/>
                  </a:ext>
                </a:extLst>
              </a:tr>
              <a:tr h="237206"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&lt;</a:t>
                      </a:r>
                      <a:r>
                        <a:rPr lang="de-DE" sz="900" dirty="0" err="1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branchName</a:t>
                      </a:r>
                      <a:r>
                        <a:rPr lang="de-DE" sz="900" dirty="0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&gt;</a:t>
                      </a:r>
                      <a:endParaRPr lang="en-GB" sz="900" dirty="0">
                        <a:latin typeface="Consolas" panose="020B0609020204030204" pitchFamily="49" charset="0"/>
                        <a:cs typeface="SEAT MetaStyle-light" panose="02000000000000000000" pitchFamily="2" charset="0"/>
                      </a:endParaRPr>
                    </a:p>
                  </a:txBody>
                  <a:tcPr marL="71157" marR="71157" marT="35578" marB="35578"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&lt;</a:t>
                      </a:r>
                      <a:r>
                        <a:rPr lang="de-DE" sz="900" dirty="0" err="1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semver</a:t>
                      </a:r>
                      <a:r>
                        <a:rPr lang="de-DE" sz="900" dirty="0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&gt;.SNAPSHOT-&lt;</a:t>
                      </a:r>
                      <a:r>
                        <a:rPr lang="de-DE" sz="900" dirty="0" err="1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branchName</a:t>
                      </a:r>
                      <a:r>
                        <a:rPr lang="de-DE" sz="900" dirty="0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&gt;.&lt;</a:t>
                      </a:r>
                      <a:r>
                        <a:rPr lang="de-DE" sz="900" dirty="0" err="1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buildNr</a:t>
                      </a:r>
                      <a:r>
                        <a:rPr lang="de-DE" sz="900" dirty="0">
                          <a:latin typeface="Consolas" panose="020B0609020204030204" pitchFamily="49" charset="0"/>
                          <a:cs typeface="SEAT MetaStyle-light" panose="02000000000000000000" pitchFamily="2" charset="0"/>
                        </a:rPr>
                        <a:t>&gt;</a:t>
                      </a:r>
                      <a:endParaRPr lang="en-GB" sz="900" dirty="0">
                        <a:latin typeface="Consolas" panose="020B0609020204030204" pitchFamily="49" charset="0"/>
                        <a:cs typeface="SEAT MetaStyle-light" panose="02000000000000000000" pitchFamily="2" charset="0"/>
                      </a:endParaRPr>
                    </a:p>
                  </a:txBody>
                  <a:tcPr marL="71157" marR="71157" marT="35578" marB="35578"/>
                </a:tc>
                <a:extLst>
                  <a:ext uri="{0D108BD9-81ED-4DB2-BD59-A6C34878D82A}">
                    <a16:rowId xmlns:a16="http://schemas.microsoft.com/office/drawing/2014/main" val="3637535215"/>
                  </a:ext>
                </a:extLst>
              </a:tr>
            </a:tbl>
          </a:graphicData>
        </a:graphic>
      </p:graphicFrame>
      <p:pic>
        <p:nvPicPr>
          <p:cNvPr id="9" name="Picture 2" descr="C:\Users\t-dantay\Documents\First24\folderopen1.png">
            <a:hlinkClick r:id="rId5"/>
            <a:extLst>
              <a:ext uri="{FF2B5EF4-FFF2-40B4-BE49-F238E27FC236}">
                <a16:creationId xmlns:a16="http://schemas.microsoft.com/office/drawing/2014/main" id="{1953E7CD-4D17-4DEC-86C9-2EC00070EB14}"/>
              </a:ext>
            </a:extLst>
          </p:cNvPr>
          <p:cNvPicPr>
            <a:picLocks noChangeAspect="1" noChangeArrowheads="1"/>
          </p:cNvPicPr>
          <p:nvPr>
            <p:custDataLst>
              <p:custData r:id="rId1"/>
            </p:custData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65" r="33389"/>
          <a:stretch/>
        </p:blipFill>
        <p:spPr bwMode="auto">
          <a:xfrm>
            <a:off x="7308304" y="1139959"/>
            <a:ext cx="228600" cy="17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A187639-284A-43F9-8470-B4C26215F08D}"/>
              </a:ext>
            </a:extLst>
          </p:cNvPr>
          <p:cNvSpPr txBox="1"/>
          <p:nvPr/>
        </p:nvSpPr>
        <p:spPr>
          <a:xfrm>
            <a:off x="7586344" y="1118651"/>
            <a:ext cx="1162178" cy="2052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100" dirty="0">
                <a:solidFill>
                  <a:srgbClr val="003882"/>
                </a:solidFill>
                <a:hlinkClick r:id="rId5"/>
              </a:rPr>
              <a:t>https://semver.org/</a:t>
            </a:r>
            <a:endParaRPr lang="de-DE" sz="1100" dirty="0">
              <a:solidFill>
                <a:srgbClr val="003882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CAAC3B6-C261-4B10-ADE7-70657B4C69FC}"/>
              </a:ext>
            </a:extLst>
          </p:cNvPr>
          <p:cNvSpPr txBox="1"/>
          <p:nvPr/>
        </p:nvSpPr>
        <p:spPr>
          <a:xfrm>
            <a:off x="395478" y="3294601"/>
            <a:ext cx="4032506" cy="7936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200" dirty="0">
                <a:solidFill>
                  <a:srgbClr val="003882"/>
                </a:solidFill>
              </a:rPr>
              <a:t>SemVer extension: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03882"/>
                </a:solidFill>
              </a:rPr>
              <a:t>Appendices for the different version depending on the branch.</a:t>
            </a:r>
            <a:endParaRPr lang="en-GB" sz="1200" dirty="0"/>
          </a:p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endParaRPr lang="en-GB" sz="1400" dirty="0" err="1"/>
          </a:p>
        </p:txBody>
      </p:sp>
      <p:pic>
        <p:nvPicPr>
          <p:cNvPr id="12" name="Picture 2" descr="C:\Users\t-dantay\Documents\First24\folderopen1.png">
            <a:hlinkClick r:id="rId7"/>
            <a:extLst>
              <a:ext uri="{FF2B5EF4-FFF2-40B4-BE49-F238E27FC236}">
                <a16:creationId xmlns:a16="http://schemas.microsoft.com/office/drawing/2014/main" id="{D1B7F7C5-6A64-4662-9301-4997E9A95B49}"/>
              </a:ext>
            </a:extLst>
          </p:cNvPr>
          <p:cNvPicPr>
            <a:picLocks noChangeAspect="1" noChangeArrowheads="1"/>
          </p:cNvPicPr>
          <p:nvPr>
            <p:custDataLst>
              <p:custData r:id="rId2"/>
            </p:custData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65" r="33389"/>
          <a:stretch/>
        </p:blipFill>
        <p:spPr bwMode="auto">
          <a:xfrm>
            <a:off x="2633883" y="4553046"/>
            <a:ext cx="228600" cy="17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0F7FF000-CCAF-461F-ADFB-8B1E9D521C62}"/>
              </a:ext>
            </a:extLst>
          </p:cNvPr>
          <p:cNvSpPr txBox="1"/>
          <p:nvPr/>
        </p:nvSpPr>
        <p:spPr>
          <a:xfrm>
            <a:off x="2903534" y="4523349"/>
            <a:ext cx="1080120" cy="205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100" dirty="0" err="1">
                <a:solidFill>
                  <a:srgbClr val="003882"/>
                </a:solidFill>
                <a:hlinkClick r:id="rId7"/>
              </a:rPr>
              <a:t>semantic</a:t>
            </a:r>
            <a:r>
              <a:rPr lang="de-DE" sz="1100" dirty="0">
                <a:solidFill>
                  <a:srgbClr val="003882"/>
                </a:solidFill>
                <a:hlinkClick r:id="rId7"/>
              </a:rPr>
              <a:t>-release</a:t>
            </a:r>
            <a:endParaRPr lang="de-DE" sz="1100" dirty="0">
              <a:solidFill>
                <a:srgbClr val="003882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6097165-006A-4013-91EF-43F4EF362FE3}"/>
              </a:ext>
            </a:extLst>
          </p:cNvPr>
          <p:cNvSpPr txBox="1"/>
          <p:nvPr/>
        </p:nvSpPr>
        <p:spPr>
          <a:xfrm>
            <a:off x="395478" y="4523349"/>
            <a:ext cx="2165657" cy="2052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100" dirty="0"/>
              <a:t>Versioning Tool </a:t>
            </a:r>
            <a:r>
              <a:rPr lang="de-DE" sz="1100" dirty="0" err="1"/>
              <a:t>Recommendation</a:t>
            </a:r>
            <a:r>
              <a:rPr lang="de-DE" sz="1100" dirty="0"/>
              <a:t>:</a:t>
            </a:r>
            <a:endParaRPr lang="en-GB" sz="1100" dirty="0" err="1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19675B7-405A-4BCA-8520-CF9F459FC285}"/>
              </a:ext>
            </a:extLst>
          </p:cNvPr>
          <p:cNvSpPr txBox="1"/>
          <p:nvPr/>
        </p:nvSpPr>
        <p:spPr>
          <a:xfrm>
            <a:off x="3517784" y="69984"/>
            <a:ext cx="3646504" cy="203774"/>
          </a:xfrm>
          <a:prstGeom prst="rect">
            <a:avLst/>
          </a:prstGeom>
          <a:solidFill>
            <a:srgbClr val="D4D6E8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050" dirty="0">
                <a:solidFill>
                  <a:schemeClr val="accent6"/>
                </a:solidFill>
              </a:rPr>
              <a:t>Microservice Deployment </a:t>
            </a:r>
            <a:r>
              <a:rPr lang="de-DE" sz="1050" dirty="0" err="1">
                <a:solidFill>
                  <a:schemeClr val="accent6"/>
                </a:solidFill>
              </a:rPr>
              <a:t>with</a:t>
            </a:r>
            <a:r>
              <a:rPr lang="de-DE" sz="1050" dirty="0">
                <a:solidFill>
                  <a:schemeClr val="accent6"/>
                </a:solidFill>
              </a:rPr>
              <a:t> Docker, Kubernetes and Helm</a:t>
            </a:r>
            <a:endParaRPr lang="en-GB" sz="1050" dirty="0" err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1627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Bild 7" descr="05_INME_Flugzeug_150dpi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20638"/>
            <a:ext cx="9236075" cy="5191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211" name="Textplatzhalter 1"/>
          <p:cNvSpPr txBox="1">
            <a:spLocks/>
          </p:cNvSpPr>
          <p:nvPr/>
        </p:nvSpPr>
        <p:spPr bwMode="auto">
          <a:xfrm>
            <a:off x="3429000" y="2351087"/>
            <a:ext cx="2007096" cy="122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 eaLnBrk="0" hangingPunct="0">
              <a:lnSpc>
                <a:spcPct val="130000"/>
              </a:lnSpc>
              <a:buSzPct val="100000"/>
            </a:pPr>
            <a:r>
              <a:rPr lang="de-DE" sz="1400" dirty="0">
                <a:solidFill>
                  <a:srgbClr val="002754"/>
                </a:solidFill>
              </a:rPr>
              <a:t>Firmenzentrale</a:t>
            </a:r>
          </a:p>
          <a:p>
            <a:pPr eaLnBrk="0" hangingPunct="0">
              <a:lnSpc>
                <a:spcPct val="130000"/>
              </a:lnSpc>
              <a:buSzPct val="100000"/>
            </a:pPr>
            <a:r>
              <a:rPr lang="de-DE" sz="1400" dirty="0">
                <a:solidFill>
                  <a:srgbClr val="002754"/>
                </a:solidFill>
              </a:rPr>
              <a:t>InMediasP GmbH</a:t>
            </a:r>
          </a:p>
          <a:p>
            <a:pPr eaLnBrk="0" hangingPunct="0">
              <a:lnSpc>
                <a:spcPct val="130000"/>
              </a:lnSpc>
              <a:buSzPct val="100000"/>
            </a:pPr>
            <a:r>
              <a:rPr lang="de-DE" sz="1400" dirty="0" err="1">
                <a:solidFill>
                  <a:srgbClr val="002754"/>
                </a:solidFill>
              </a:rPr>
              <a:t>Neuendorfstraße</a:t>
            </a:r>
            <a:r>
              <a:rPr lang="de-DE" sz="1400" dirty="0">
                <a:solidFill>
                  <a:srgbClr val="002754"/>
                </a:solidFill>
              </a:rPr>
              <a:t> 18a</a:t>
            </a:r>
          </a:p>
          <a:p>
            <a:pPr eaLnBrk="0" hangingPunct="0">
              <a:lnSpc>
                <a:spcPct val="130000"/>
              </a:lnSpc>
              <a:buSzPct val="100000"/>
            </a:pPr>
            <a:r>
              <a:rPr lang="de-DE" sz="1400" dirty="0">
                <a:solidFill>
                  <a:srgbClr val="002754"/>
                </a:solidFill>
              </a:rPr>
              <a:t>16761 Hennigsdorf</a:t>
            </a:r>
          </a:p>
        </p:txBody>
      </p:sp>
      <p:sp>
        <p:nvSpPr>
          <p:cNvPr id="94212" name="Textplatzhalter 1"/>
          <p:cNvSpPr txBox="1">
            <a:spLocks/>
          </p:cNvSpPr>
          <p:nvPr/>
        </p:nvSpPr>
        <p:spPr bwMode="auto">
          <a:xfrm>
            <a:off x="5478463" y="2927027"/>
            <a:ext cx="1871662" cy="648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 eaLnBrk="0" hangingPunct="0">
              <a:lnSpc>
                <a:spcPct val="130000"/>
              </a:lnSpc>
              <a:buSzPct val="100000"/>
            </a:pPr>
            <a:r>
              <a:rPr lang="de-DE" sz="1400" dirty="0">
                <a:solidFill>
                  <a:srgbClr val="002754"/>
                </a:solidFill>
              </a:rPr>
              <a:t>www.inmediasp.de</a:t>
            </a:r>
          </a:p>
          <a:p>
            <a:pPr eaLnBrk="0" hangingPunct="0">
              <a:lnSpc>
                <a:spcPct val="130000"/>
              </a:lnSpc>
              <a:buSzPct val="100000"/>
            </a:pPr>
            <a:r>
              <a:rPr lang="de-DE" sz="1400" dirty="0">
                <a:solidFill>
                  <a:srgbClr val="002754"/>
                </a:solidFill>
              </a:rPr>
              <a:t>info@inmediasp.de</a:t>
            </a:r>
          </a:p>
        </p:txBody>
      </p:sp>
      <p:sp>
        <p:nvSpPr>
          <p:cNvPr id="94213" name="Textfeld 6"/>
          <p:cNvSpPr txBox="1">
            <a:spLocks noChangeArrowheads="1"/>
          </p:cNvSpPr>
          <p:nvPr/>
        </p:nvSpPr>
        <p:spPr bwMode="auto">
          <a:xfrm>
            <a:off x="3390900" y="1725613"/>
            <a:ext cx="4751388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de-DE" sz="4000" dirty="0">
                <a:solidFill>
                  <a:srgbClr val="002754"/>
                </a:solidFill>
              </a:rPr>
              <a:t>Vielen Dank.</a:t>
            </a:r>
          </a:p>
        </p:txBody>
      </p:sp>
      <p:sp>
        <p:nvSpPr>
          <p:cNvPr id="94214" name="Textplatzhalter 1"/>
          <p:cNvSpPr txBox="1">
            <a:spLocks/>
          </p:cNvSpPr>
          <p:nvPr/>
        </p:nvSpPr>
        <p:spPr bwMode="auto">
          <a:xfrm>
            <a:off x="3429000" y="4084638"/>
            <a:ext cx="4887416" cy="935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130000"/>
              </a:lnSpc>
              <a:buSzPct val="100000"/>
            </a:pPr>
            <a:r>
              <a:rPr lang="de-DE" sz="1400" b="1" dirty="0">
                <a:solidFill>
                  <a:srgbClr val="002754"/>
                </a:solidFill>
              </a:rPr>
              <a:t>Ansprechpartner</a:t>
            </a:r>
          </a:p>
          <a:p>
            <a:pPr eaLnBrk="0" hangingPunct="0">
              <a:lnSpc>
                <a:spcPct val="130000"/>
              </a:lnSpc>
              <a:buSzPct val="100000"/>
            </a:pPr>
            <a:r>
              <a:rPr lang="de-DE" sz="1400" dirty="0">
                <a:solidFill>
                  <a:srgbClr val="002754"/>
                </a:solidFill>
              </a:rPr>
              <a:t>Bastian Drüsedow (</a:t>
            </a:r>
            <a:r>
              <a:rPr lang="de-DE" sz="1400" dirty="0">
                <a:solidFill>
                  <a:srgbClr val="002754"/>
                </a:solidFill>
                <a:hlinkClick r:id="rId4"/>
              </a:rPr>
              <a:t>druesedow@inmediasp.de</a:t>
            </a:r>
            <a:r>
              <a:rPr lang="de-DE" sz="1400" dirty="0">
                <a:solidFill>
                  <a:srgbClr val="002754"/>
                </a:solidFill>
              </a:rPr>
              <a:t>)</a:t>
            </a:r>
          </a:p>
          <a:p>
            <a:pPr eaLnBrk="0" hangingPunct="0">
              <a:lnSpc>
                <a:spcPct val="130000"/>
              </a:lnSpc>
              <a:buSzPct val="100000"/>
            </a:pPr>
            <a:r>
              <a:rPr lang="de-DE" sz="1400" dirty="0">
                <a:solidFill>
                  <a:srgbClr val="002754"/>
                </a:solidFill>
              </a:rPr>
              <a:t>Thomas Hein (</a:t>
            </a:r>
            <a:r>
              <a:rPr lang="de-DE" sz="1400" dirty="0">
                <a:solidFill>
                  <a:srgbClr val="002754"/>
                </a:solidFill>
                <a:hlinkClick r:id="rId5"/>
              </a:rPr>
              <a:t>hein@inmediasp.de</a:t>
            </a:r>
            <a:r>
              <a:rPr lang="de-DE" sz="1400" dirty="0">
                <a:solidFill>
                  <a:srgbClr val="002754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528030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Bild 1" descr="03_INME_Himmel_72dpi_rh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36075" cy="519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8" name="Textfeld 6"/>
          <p:cNvSpPr txBox="1">
            <a:spLocks noChangeArrowheads="1"/>
          </p:cNvSpPr>
          <p:nvPr/>
        </p:nvSpPr>
        <p:spPr bwMode="auto">
          <a:xfrm>
            <a:off x="3492500" y="1801813"/>
            <a:ext cx="4751388" cy="18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de-DE" sz="4000" dirty="0">
                <a:solidFill>
                  <a:srgbClr val="002754"/>
                </a:solidFill>
              </a:rPr>
              <a:t>Prozesse. </a:t>
            </a:r>
          </a:p>
          <a:p>
            <a:r>
              <a:rPr lang="de-DE" sz="4000" dirty="0">
                <a:solidFill>
                  <a:srgbClr val="002754"/>
                </a:solidFill>
              </a:rPr>
              <a:t>Systeme. </a:t>
            </a:r>
          </a:p>
          <a:p>
            <a:r>
              <a:rPr lang="de-DE" sz="4000" dirty="0">
                <a:solidFill>
                  <a:srgbClr val="002754"/>
                </a:solidFill>
              </a:rPr>
              <a:t>Lösungen.</a:t>
            </a:r>
          </a:p>
        </p:txBody>
      </p:sp>
      <p:pic>
        <p:nvPicPr>
          <p:cNvPr id="4" name="Grafik 3" descr="Bild1.em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400" y="1908000"/>
            <a:ext cx="1650578" cy="164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97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8">
            <a:extLst>
              <a:ext uri="{FF2B5EF4-FFF2-40B4-BE49-F238E27FC236}">
                <a16:creationId xmlns:a16="http://schemas.microsoft.com/office/drawing/2014/main" id="{50D6DA35-C17D-4532-A392-95EA8A5F6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88024" y="1581596"/>
            <a:ext cx="3816482" cy="2862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71213E2-7555-4A67-8209-B3A61CBC2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478" y="1131570"/>
            <a:ext cx="8353044" cy="3600450"/>
          </a:xfrm>
        </p:spPr>
        <p:txBody>
          <a:bodyPr/>
          <a:lstStyle/>
          <a:p>
            <a:endParaRPr lang="en-GB" sz="1400" b="0" dirty="0">
              <a:solidFill>
                <a:srgbClr val="003882"/>
              </a:solidFill>
            </a:endParaRPr>
          </a:p>
          <a:p>
            <a:r>
              <a:rPr lang="en-GB" sz="1400" b="0" dirty="0">
                <a:solidFill>
                  <a:srgbClr val="003882"/>
                </a:solidFill>
              </a:rPr>
              <a:t>What is Docker?</a:t>
            </a:r>
          </a:p>
          <a:p>
            <a:endParaRPr lang="en-GB" sz="1400" b="0" dirty="0">
              <a:solidFill>
                <a:srgbClr val="00388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dirty="0">
                <a:solidFill>
                  <a:srgbClr val="003882"/>
                </a:solidFill>
              </a:rPr>
              <a:t>Best of breed container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dirty="0">
                <a:solidFill>
                  <a:srgbClr val="003882"/>
                </a:solidFill>
              </a:rPr>
              <a:t>Create, deploy, run containers</a:t>
            </a:r>
          </a:p>
          <a:p>
            <a:endParaRPr lang="en-GB" sz="1400" b="0" dirty="0">
              <a:solidFill>
                <a:srgbClr val="003882"/>
              </a:solidFill>
            </a:endParaRPr>
          </a:p>
          <a:p>
            <a:r>
              <a:rPr lang="en-GB" sz="1400" b="0" dirty="0">
                <a:solidFill>
                  <a:srgbClr val="003882"/>
                </a:solidFill>
              </a:rPr>
              <a:t>What is a Docker Container?</a:t>
            </a:r>
          </a:p>
          <a:p>
            <a:endParaRPr lang="en-GB" sz="1400" b="0" dirty="0">
              <a:solidFill>
                <a:srgbClr val="00388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dirty="0">
                <a:solidFill>
                  <a:srgbClr val="003882"/>
                </a:solidFill>
              </a:rPr>
              <a:t>application + all dependencies and libraries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dirty="0">
                <a:solidFill>
                  <a:srgbClr val="003882"/>
                </a:solidFill>
              </a:rPr>
              <a:t>Ship application as one package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0F4BFAF-69ED-406E-8B39-59261A425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1898625" cy="431614"/>
          </a:xfrm>
        </p:spPr>
        <p:txBody>
          <a:bodyPr/>
          <a:lstStyle/>
          <a:p>
            <a:r>
              <a:rPr lang="en-GB" dirty="0"/>
              <a:t>What is Docker?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D2AC4AE-9436-4235-BC6A-93A321A8179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26"/>
          <a:stretch/>
        </p:blipFill>
        <p:spPr>
          <a:xfrm>
            <a:off x="7092280" y="123060"/>
            <a:ext cx="1474833" cy="864076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58B7B59-E812-458C-B800-862E3107A8A6}"/>
              </a:ext>
            </a:extLst>
          </p:cNvPr>
          <p:cNvSpPr txBox="1"/>
          <p:nvPr/>
        </p:nvSpPr>
        <p:spPr>
          <a:xfrm>
            <a:off x="3517784" y="69984"/>
            <a:ext cx="3646504" cy="203774"/>
          </a:xfrm>
          <a:prstGeom prst="rect">
            <a:avLst/>
          </a:prstGeom>
          <a:solidFill>
            <a:srgbClr val="D4D6E8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050" dirty="0">
                <a:solidFill>
                  <a:schemeClr val="accent6"/>
                </a:solidFill>
              </a:rPr>
              <a:t>Microservice Deployment </a:t>
            </a:r>
            <a:r>
              <a:rPr lang="de-DE" sz="1050" dirty="0" err="1">
                <a:solidFill>
                  <a:schemeClr val="accent6"/>
                </a:solidFill>
              </a:rPr>
              <a:t>with</a:t>
            </a:r>
            <a:r>
              <a:rPr lang="de-DE" sz="1050" dirty="0">
                <a:solidFill>
                  <a:schemeClr val="accent6"/>
                </a:solidFill>
              </a:rPr>
              <a:t> Docker, Kubernetes and Helm</a:t>
            </a:r>
            <a:endParaRPr lang="en-GB" sz="1050" dirty="0" err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24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7E75994-8E21-4252-8790-0A8270966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2010835" cy="431614"/>
          </a:xfrm>
        </p:spPr>
        <p:txBody>
          <a:bodyPr/>
          <a:lstStyle/>
          <a:p>
            <a:r>
              <a:rPr lang="en-GB" dirty="0"/>
              <a:t>Why use Docker?</a:t>
            </a:r>
          </a:p>
        </p:txBody>
      </p:sp>
      <p:sp>
        <p:nvSpPr>
          <p:cNvPr id="5" name="Flussdiagramm: Prozess 4">
            <a:extLst>
              <a:ext uri="{FF2B5EF4-FFF2-40B4-BE49-F238E27FC236}">
                <a16:creationId xmlns:a16="http://schemas.microsoft.com/office/drawing/2014/main" id="{53241269-4BC3-4A4F-AFB9-99051C82F49A}"/>
              </a:ext>
            </a:extLst>
          </p:cNvPr>
          <p:cNvSpPr/>
          <p:nvPr/>
        </p:nvSpPr>
        <p:spPr>
          <a:xfrm>
            <a:off x="5291682" y="3270302"/>
            <a:ext cx="1444536" cy="288907"/>
          </a:xfrm>
          <a:prstGeom prst="flowChartProcess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100" dirty="0"/>
              <a:t>Server</a:t>
            </a:r>
          </a:p>
        </p:txBody>
      </p:sp>
      <p:sp>
        <p:nvSpPr>
          <p:cNvPr id="6" name="Flussdiagramm: Prozess 5">
            <a:extLst>
              <a:ext uri="{FF2B5EF4-FFF2-40B4-BE49-F238E27FC236}">
                <a16:creationId xmlns:a16="http://schemas.microsoft.com/office/drawing/2014/main" id="{D3446967-4365-4BD7-92BA-FA5A4B774702}"/>
              </a:ext>
            </a:extLst>
          </p:cNvPr>
          <p:cNvSpPr/>
          <p:nvPr/>
        </p:nvSpPr>
        <p:spPr>
          <a:xfrm>
            <a:off x="5291682" y="2922736"/>
            <a:ext cx="1444536" cy="288907"/>
          </a:xfrm>
          <a:prstGeom prst="flowChartProcess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100" dirty="0"/>
              <a:t>Host OS</a:t>
            </a:r>
          </a:p>
        </p:txBody>
      </p:sp>
      <p:sp>
        <p:nvSpPr>
          <p:cNvPr id="7" name="Flussdiagramm: Prozess 6">
            <a:extLst>
              <a:ext uri="{FF2B5EF4-FFF2-40B4-BE49-F238E27FC236}">
                <a16:creationId xmlns:a16="http://schemas.microsoft.com/office/drawing/2014/main" id="{25C45E5B-E7FB-4667-89C9-022F1B07DC9E}"/>
              </a:ext>
            </a:extLst>
          </p:cNvPr>
          <p:cNvSpPr/>
          <p:nvPr/>
        </p:nvSpPr>
        <p:spPr>
          <a:xfrm>
            <a:off x="5291682" y="2575170"/>
            <a:ext cx="1444536" cy="288907"/>
          </a:xfrm>
          <a:prstGeom prst="flowChartProcess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100" dirty="0"/>
              <a:t>Hypervisor</a:t>
            </a:r>
          </a:p>
        </p:txBody>
      </p:sp>
      <p:sp>
        <p:nvSpPr>
          <p:cNvPr id="8" name="Flussdiagramm: Prozess 7">
            <a:extLst>
              <a:ext uri="{FF2B5EF4-FFF2-40B4-BE49-F238E27FC236}">
                <a16:creationId xmlns:a16="http://schemas.microsoft.com/office/drawing/2014/main" id="{E7FAEE86-1537-4767-8902-8F611C5557B6}"/>
              </a:ext>
            </a:extLst>
          </p:cNvPr>
          <p:cNvSpPr/>
          <p:nvPr/>
        </p:nvSpPr>
        <p:spPr>
          <a:xfrm>
            <a:off x="6947866" y="3269280"/>
            <a:ext cx="1444536" cy="288907"/>
          </a:xfrm>
          <a:prstGeom prst="flowChartProcess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100" dirty="0"/>
              <a:t>Server</a:t>
            </a:r>
            <a:endParaRPr lang="en-GB" sz="1600" dirty="0"/>
          </a:p>
        </p:txBody>
      </p:sp>
      <p:sp>
        <p:nvSpPr>
          <p:cNvPr id="9" name="Flussdiagramm: Prozess 8">
            <a:extLst>
              <a:ext uri="{FF2B5EF4-FFF2-40B4-BE49-F238E27FC236}">
                <a16:creationId xmlns:a16="http://schemas.microsoft.com/office/drawing/2014/main" id="{D65C7197-D6DE-4050-85E8-8C0137C7743C}"/>
              </a:ext>
            </a:extLst>
          </p:cNvPr>
          <p:cNvSpPr/>
          <p:nvPr/>
        </p:nvSpPr>
        <p:spPr>
          <a:xfrm>
            <a:off x="6947866" y="2921714"/>
            <a:ext cx="1444536" cy="288907"/>
          </a:xfrm>
          <a:prstGeom prst="flowChartProcess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100" dirty="0"/>
              <a:t>Host OS</a:t>
            </a:r>
          </a:p>
        </p:txBody>
      </p:sp>
      <p:sp>
        <p:nvSpPr>
          <p:cNvPr id="10" name="Flussdiagramm: Prozess 9">
            <a:extLst>
              <a:ext uri="{FF2B5EF4-FFF2-40B4-BE49-F238E27FC236}">
                <a16:creationId xmlns:a16="http://schemas.microsoft.com/office/drawing/2014/main" id="{6BC2568D-BD66-4B36-9D88-AB0D243B4C4A}"/>
              </a:ext>
            </a:extLst>
          </p:cNvPr>
          <p:cNvSpPr/>
          <p:nvPr/>
        </p:nvSpPr>
        <p:spPr>
          <a:xfrm>
            <a:off x="6947866" y="2574148"/>
            <a:ext cx="1444536" cy="288907"/>
          </a:xfrm>
          <a:prstGeom prst="flowChartProcess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100" dirty="0"/>
              <a:t>Docker Engine</a:t>
            </a:r>
          </a:p>
        </p:txBody>
      </p:sp>
      <p:sp>
        <p:nvSpPr>
          <p:cNvPr id="18" name="Flussdiagramm: Prozess 17">
            <a:extLst>
              <a:ext uri="{FF2B5EF4-FFF2-40B4-BE49-F238E27FC236}">
                <a16:creationId xmlns:a16="http://schemas.microsoft.com/office/drawing/2014/main" id="{08D0EAF7-47C4-4881-9880-3DE706BA6FF5}"/>
              </a:ext>
            </a:extLst>
          </p:cNvPr>
          <p:cNvSpPr/>
          <p:nvPr/>
        </p:nvSpPr>
        <p:spPr>
          <a:xfrm>
            <a:off x="5294069" y="2175733"/>
            <a:ext cx="656607" cy="288907"/>
          </a:xfrm>
          <a:prstGeom prst="flowChartProcess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00" dirty="0"/>
              <a:t>Guest OS</a:t>
            </a:r>
          </a:p>
        </p:txBody>
      </p:sp>
      <p:sp>
        <p:nvSpPr>
          <p:cNvPr id="22" name="Flussdiagramm: Prozess 21">
            <a:extLst>
              <a:ext uri="{FF2B5EF4-FFF2-40B4-BE49-F238E27FC236}">
                <a16:creationId xmlns:a16="http://schemas.microsoft.com/office/drawing/2014/main" id="{F6FC9239-3ABD-4D4A-B11E-A1C271CCAB6E}"/>
              </a:ext>
            </a:extLst>
          </p:cNvPr>
          <p:cNvSpPr/>
          <p:nvPr/>
        </p:nvSpPr>
        <p:spPr>
          <a:xfrm>
            <a:off x="6084168" y="2175733"/>
            <a:ext cx="656607" cy="288907"/>
          </a:xfrm>
          <a:prstGeom prst="flowChartProcess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00" dirty="0"/>
              <a:t>Guest OS</a:t>
            </a:r>
          </a:p>
        </p:txBody>
      </p:sp>
      <p:sp>
        <p:nvSpPr>
          <p:cNvPr id="23" name="Flussdiagramm: Prozess 22">
            <a:extLst>
              <a:ext uri="{FF2B5EF4-FFF2-40B4-BE49-F238E27FC236}">
                <a16:creationId xmlns:a16="http://schemas.microsoft.com/office/drawing/2014/main" id="{22A536DE-32AD-40D2-9F2B-26C3D883906C}"/>
              </a:ext>
            </a:extLst>
          </p:cNvPr>
          <p:cNvSpPr/>
          <p:nvPr/>
        </p:nvSpPr>
        <p:spPr>
          <a:xfrm>
            <a:off x="5294069" y="1831635"/>
            <a:ext cx="656607" cy="288907"/>
          </a:xfrm>
          <a:prstGeom prst="flowChartProcess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00" dirty="0"/>
              <a:t>Bins/Libs</a:t>
            </a:r>
          </a:p>
        </p:txBody>
      </p:sp>
      <p:sp>
        <p:nvSpPr>
          <p:cNvPr id="24" name="Flussdiagramm: Prozess 23">
            <a:extLst>
              <a:ext uri="{FF2B5EF4-FFF2-40B4-BE49-F238E27FC236}">
                <a16:creationId xmlns:a16="http://schemas.microsoft.com/office/drawing/2014/main" id="{21CB62E1-EC1C-44E6-9B6C-BD50343A7EB5}"/>
              </a:ext>
            </a:extLst>
          </p:cNvPr>
          <p:cNvSpPr/>
          <p:nvPr/>
        </p:nvSpPr>
        <p:spPr>
          <a:xfrm>
            <a:off x="6084168" y="1831635"/>
            <a:ext cx="656607" cy="288907"/>
          </a:xfrm>
          <a:prstGeom prst="flowChartProcess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00" dirty="0"/>
              <a:t>Bins/Libs</a:t>
            </a:r>
          </a:p>
        </p:txBody>
      </p:sp>
      <p:sp>
        <p:nvSpPr>
          <p:cNvPr id="25" name="Flussdiagramm: Prozess 24">
            <a:extLst>
              <a:ext uri="{FF2B5EF4-FFF2-40B4-BE49-F238E27FC236}">
                <a16:creationId xmlns:a16="http://schemas.microsoft.com/office/drawing/2014/main" id="{3EAFF340-26C5-42B5-B42E-1263E40A3D19}"/>
              </a:ext>
            </a:extLst>
          </p:cNvPr>
          <p:cNvSpPr/>
          <p:nvPr/>
        </p:nvSpPr>
        <p:spPr>
          <a:xfrm>
            <a:off x="6084168" y="1491630"/>
            <a:ext cx="656607" cy="288907"/>
          </a:xfrm>
          <a:prstGeom prst="flowChartProcess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00" dirty="0"/>
              <a:t>App B</a:t>
            </a:r>
          </a:p>
        </p:txBody>
      </p:sp>
      <p:sp>
        <p:nvSpPr>
          <p:cNvPr id="26" name="Flussdiagramm: Prozess 25">
            <a:extLst>
              <a:ext uri="{FF2B5EF4-FFF2-40B4-BE49-F238E27FC236}">
                <a16:creationId xmlns:a16="http://schemas.microsoft.com/office/drawing/2014/main" id="{DE4A5B46-9499-434A-AD44-C5625616BE36}"/>
              </a:ext>
            </a:extLst>
          </p:cNvPr>
          <p:cNvSpPr/>
          <p:nvPr/>
        </p:nvSpPr>
        <p:spPr>
          <a:xfrm>
            <a:off x="5294069" y="1491630"/>
            <a:ext cx="656607" cy="288907"/>
          </a:xfrm>
          <a:prstGeom prst="flowChartProcess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00" dirty="0"/>
              <a:t>App A</a:t>
            </a:r>
          </a:p>
        </p:txBody>
      </p:sp>
      <p:sp>
        <p:nvSpPr>
          <p:cNvPr id="27" name="Flussdiagramm: Prozess 26">
            <a:extLst>
              <a:ext uri="{FF2B5EF4-FFF2-40B4-BE49-F238E27FC236}">
                <a16:creationId xmlns:a16="http://schemas.microsoft.com/office/drawing/2014/main" id="{54093CBB-9915-4498-9500-1BCB4BC36D74}"/>
              </a:ext>
            </a:extLst>
          </p:cNvPr>
          <p:cNvSpPr/>
          <p:nvPr/>
        </p:nvSpPr>
        <p:spPr>
          <a:xfrm>
            <a:off x="6950253" y="2171640"/>
            <a:ext cx="656607" cy="288907"/>
          </a:xfrm>
          <a:prstGeom prst="flowChartProcess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00" dirty="0"/>
              <a:t>Bins/Libs</a:t>
            </a:r>
          </a:p>
        </p:txBody>
      </p:sp>
      <p:sp>
        <p:nvSpPr>
          <p:cNvPr id="28" name="Flussdiagramm: Prozess 27">
            <a:extLst>
              <a:ext uri="{FF2B5EF4-FFF2-40B4-BE49-F238E27FC236}">
                <a16:creationId xmlns:a16="http://schemas.microsoft.com/office/drawing/2014/main" id="{DF13E4DC-3098-492C-9996-D0DA6573340F}"/>
              </a:ext>
            </a:extLst>
          </p:cNvPr>
          <p:cNvSpPr/>
          <p:nvPr/>
        </p:nvSpPr>
        <p:spPr>
          <a:xfrm>
            <a:off x="6950253" y="1831635"/>
            <a:ext cx="656607" cy="288907"/>
          </a:xfrm>
          <a:prstGeom prst="flowChartProcess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00" dirty="0"/>
              <a:t>App A</a:t>
            </a:r>
          </a:p>
        </p:txBody>
      </p:sp>
      <p:sp>
        <p:nvSpPr>
          <p:cNvPr id="29" name="Flussdiagramm: Prozess 28">
            <a:extLst>
              <a:ext uri="{FF2B5EF4-FFF2-40B4-BE49-F238E27FC236}">
                <a16:creationId xmlns:a16="http://schemas.microsoft.com/office/drawing/2014/main" id="{DC37CF17-4CE9-4102-A55E-7E9BC1BFE800}"/>
              </a:ext>
            </a:extLst>
          </p:cNvPr>
          <p:cNvSpPr/>
          <p:nvPr/>
        </p:nvSpPr>
        <p:spPr>
          <a:xfrm>
            <a:off x="7740352" y="2171640"/>
            <a:ext cx="656607" cy="288907"/>
          </a:xfrm>
          <a:prstGeom prst="flowChartProcess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00" dirty="0"/>
              <a:t>Bins/Libs</a:t>
            </a:r>
          </a:p>
        </p:txBody>
      </p:sp>
      <p:sp>
        <p:nvSpPr>
          <p:cNvPr id="30" name="Flussdiagramm: Prozess 29">
            <a:extLst>
              <a:ext uri="{FF2B5EF4-FFF2-40B4-BE49-F238E27FC236}">
                <a16:creationId xmlns:a16="http://schemas.microsoft.com/office/drawing/2014/main" id="{B45DDBAC-D324-42BC-B6DA-96DF240AF0BB}"/>
              </a:ext>
            </a:extLst>
          </p:cNvPr>
          <p:cNvSpPr/>
          <p:nvPr/>
        </p:nvSpPr>
        <p:spPr>
          <a:xfrm>
            <a:off x="7740352" y="1831635"/>
            <a:ext cx="656607" cy="288907"/>
          </a:xfrm>
          <a:prstGeom prst="flowChartProcess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00" dirty="0"/>
              <a:t>App B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DCC52DCA-5B7F-4149-845D-B57243B09B0A}"/>
              </a:ext>
            </a:extLst>
          </p:cNvPr>
          <p:cNvSpPr/>
          <p:nvPr/>
        </p:nvSpPr>
        <p:spPr>
          <a:xfrm>
            <a:off x="6013706" y="1437262"/>
            <a:ext cx="803056" cy="1079249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ED0EF9A2-1D21-4C88-819B-79DC7E7944B5}"/>
              </a:ext>
            </a:extLst>
          </p:cNvPr>
          <p:cNvSpPr/>
          <p:nvPr/>
        </p:nvSpPr>
        <p:spPr>
          <a:xfrm>
            <a:off x="7675317" y="1776303"/>
            <a:ext cx="803057" cy="739187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58C355F9-25EC-474D-995D-4C258CA50004}"/>
              </a:ext>
            </a:extLst>
          </p:cNvPr>
          <p:cNvSpPr txBox="1"/>
          <p:nvPr/>
        </p:nvSpPr>
        <p:spPr>
          <a:xfrm>
            <a:off x="6307025" y="1204892"/>
            <a:ext cx="212239" cy="2058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en-GB" sz="1100" dirty="0">
                <a:solidFill>
                  <a:schemeClr val="accent4"/>
                </a:solidFill>
              </a:rPr>
              <a:t>VM</a:t>
            </a:r>
            <a:endParaRPr lang="en-GB" sz="1400" dirty="0">
              <a:solidFill>
                <a:schemeClr val="accent4"/>
              </a:solidFill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E30802CF-17E5-4C6A-8AE5-20146EB68A80}"/>
              </a:ext>
            </a:extLst>
          </p:cNvPr>
          <p:cNvSpPr txBox="1"/>
          <p:nvPr/>
        </p:nvSpPr>
        <p:spPr>
          <a:xfrm>
            <a:off x="7761616" y="1542271"/>
            <a:ext cx="614208" cy="2058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en-GB" sz="1100" dirty="0">
                <a:solidFill>
                  <a:schemeClr val="accent4"/>
                </a:solidFill>
              </a:rPr>
              <a:t>Container</a:t>
            </a:r>
          </a:p>
        </p:txBody>
      </p:sp>
      <p:graphicFrame>
        <p:nvGraphicFramePr>
          <p:cNvPr id="36" name="Tabelle 35">
            <a:extLst>
              <a:ext uri="{FF2B5EF4-FFF2-40B4-BE49-F238E27FC236}">
                <a16:creationId xmlns:a16="http://schemas.microsoft.com/office/drawing/2014/main" id="{7D86116D-21B6-43D8-A1BA-3006598BAA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467737"/>
              </p:ext>
            </p:extLst>
          </p:nvPr>
        </p:nvGraphicFramePr>
        <p:xfrm>
          <a:off x="4056801" y="3938607"/>
          <a:ext cx="4335601" cy="5786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7855">
                  <a:extLst>
                    <a:ext uri="{9D8B030D-6E8A-4147-A177-3AD203B41FA5}">
                      <a16:colId xmlns:a16="http://schemas.microsoft.com/office/drawing/2014/main" val="4212891193"/>
                    </a:ext>
                  </a:extLst>
                </a:gridCol>
                <a:gridCol w="1588989">
                  <a:extLst>
                    <a:ext uri="{9D8B030D-6E8A-4147-A177-3AD203B41FA5}">
                      <a16:colId xmlns:a16="http://schemas.microsoft.com/office/drawing/2014/main" val="289425389"/>
                    </a:ext>
                  </a:extLst>
                </a:gridCol>
                <a:gridCol w="1518757">
                  <a:extLst>
                    <a:ext uri="{9D8B030D-6E8A-4147-A177-3AD203B41FA5}">
                      <a16:colId xmlns:a16="http://schemas.microsoft.com/office/drawing/2014/main" val="3180291504"/>
                    </a:ext>
                  </a:extLst>
                </a:gridCol>
              </a:tblGrid>
              <a:tr h="289329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Start Time:</a:t>
                      </a:r>
                    </a:p>
                  </a:txBody>
                  <a:tcPr marL="91718" marR="91718" marT="45859" marB="4585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30-45 sec</a:t>
                      </a:r>
                    </a:p>
                  </a:txBody>
                  <a:tcPr marL="91718" marR="91718" marT="45859" marB="458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&lt; 50 ms</a:t>
                      </a:r>
                    </a:p>
                  </a:txBody>
                  <a:tcPr marL="91718" marR="91718" marT="45859" marB="458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3676702"/>
                  </a:ext>
                </a:extLst>
              </a:tr>
              <a:tr h="289329">
                <a:tc>
                  <a:txBody>
                    <a:bodyPr/>
                    <a:lstStyle/>
                    <a:p>
                      <a:pPr algn="r"/>
                      <a:r>
                        <a:rPr lang="en-GB" sz="1200" dirty="0"/>
                        <a:t>Stop Time:</a:t>
                      </a:r>
                    </a:p>
                  </a:txBody>
                  <a:tcPr marL="91718" marR="91718" marT="45859" marB="4585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5-10 sec</a:t>
                      </a:r>
                    </a:p>
                  </a:txBody>
                  <a:tcPr marL="91718" marR="91718" marT="45859" marB="458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&lt; 50 ms</a:t>
                      </a:r>
                    </a:p>
                  </a:txBody>
                  <a:tcPr marL="91718" marR="91718" marT="45859" marB="458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206241"/>
                  </a:ext>
                </a:extLst>
              </a:tr>
            </a:tbl>
          </a:graphicData>
        </a:graphic>
      </p:graphicFrame>
      <p:sp>
        <p:nvSpPr>
          <p:cNvPr id="38" name="Inhaltsplatzhalter 1">
            <a:extLst>
              <a:ext uri="{FF2B5EF4-FFF2-40B4-BE49-F238E27FC236}">
                <a16:creationId xmlns:a16="http://schemas.microsoft.com/office/drawing/2014/main" id="{8A3BED92-1477-4914-9FDD-109EAA582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5" y="1131570"/>
            <a:ext cx="4759615" cy="3600450"/>
          </a:xfrm>
        </p:spPr>
        <p:txBody>
          <a:bodyPr/>
          <a:lstStyle/>
          <a:p>
            <a:endParaRPr lang="en-GB" sz="1400" b="0" dirty="0">
              <a:solidFill>
                <a:srgbClr val="003882"/>
              </a:solidFill>
            </a:endParaRPr>
          </a:p>
          <a:p>
            <a:r>
              <a:rPr lang="en-GB" sz="1400" b="0" dirty="0">
                <a:solidFill>
                  <a:srgbClr val="003882"/>
                </a:solidFill>
              </a:rPr>
              <a:t>Containers…</a:t>
            </a:r>
          </a:p>
          <a:p>
            <a:pPr marL="285750" indent="-285750">
              <a:buFont typeface="Arial" panose="020B0604020202020204" pitchFamily="34" charset="0"/>
              <a:buChar char="…"/>
            </a:pPr>
            <a:r>
              <a:rPr lang="en-GB" sz="1400" b="0" dirty="0">
                <a:solidFill>
                  <a:srgbClr val="003882"/>
                </a:solidFill>
              </a:rPr>
              <a:t>are lightweight</a:t>
            </a:r>
          </a:p>
          <a:p>
            <a:pPr marL="285750" indent="-285750">
              <a:buFont typeface="Arial" panose="020B0604020202020204" pitchFamily="34" charset="0"/>
              <a:buChar char="…"/>
            </a:pPr>
            <a:r>
              <a:rPr lang="en-GB" sz="1400" b="0" dirty="0">
                <a:solidFill>
                  <a:srgbClr val="003882"/>
                </a:solidFill>
              </a:rPr>
              <a:t>only include executables and dependencies</a:t>
            </a:r>
          </a:p>
          <a:p>
            <a:pPr marL="285750" indent="-285750">
              <a:buFont typeface="Arial" panose="020B0604020202020204" pitchFamily="34" charset="0"/>
              <a:buChar char="…"/>
            </a:pPr>
            <a:r>
              <a:rPr lang="en-GB" sz="1400" b="0" dirty="0">
                <a:solidFill>
                  <a:srgbClr val="003882"/>
                </a:solidFill>
              </a:rPr>
              <a:t>always share the same OS</a:t>
            </a:r>
          </a:p>
          <a:p>
            <a:pPr marL="285750" indent="-285750">
              <a:buFont typeface="Arial" panose="020B0604020202020204" pitchFamily="34" charset="0"/>
              <a:buChar char="…"/>
            </a:pPr>
            <a:r>
              <a:rPr lang="en-GB" sz="1400" b="0" dirty="0">
                <a:solidFill>
                  <a:srgbClr val="003882"/>
                </a:solidFill>
              </a:rPr>
              <a:t>require no hypervisor</a:t>
            </a:r>
          </a:p>
          <a:p>
            <a:pPr marL="285750" indent="-285750">
              <a:buFont typeface="Arial" panose="020B0604020202020204" pitchFamily="34" charset="0"/>
              <a:buChar char="…"/>
            </a:pPr>
            <a:r>
              <a:rPr lang="en-GB" sz="1400" b="0" dirty="0">
                <a:solidFill>
                  <a:srgbClr val="003882"/>
                </a:solidFill>
              </a:rPr>
              <a:t>can share parts of their image files to other images</a:t>
            </a:r>
          </a:p>
          <a:p>
            <a:pPr marL="285750" indent="-285750">
              <a:buFont typeface="Arial" panose="020B0604020202020204" pitchFamily="34" charset="0"/>
              <a:buChar char="…"/>
            </a:pPr>
            <a:r>
              <a:rPr lang="en-GB" sz="1400" b="0" dirty="0">
                <a:solidFill>
                  <a:srgbClr val="003882"/>
                </a:solidFill>
              </a:rPr>
              <a:t>start very 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b="0" dirty="0">
              <a:solidFill>
                <a:srgbClr val="003882"/>
              </a:solidFill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374C8F71-B574-4562-AC02-42A9E71D93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26"/>
          <a:stretch/>
        </p:blipFill>
        <p:spPr>
          <a:xfrm>
            <a:off x="7092280" y="123060"/>
            <a:ext cx="1474833" cy="864076"/>
          </a:xfrm>
          <a:prstGeom prst="rect">
            <a:avLst/>
          </a:prstGeom>
        </p:spPr>
      </p:pic>
      <p:sp>
        <p:nvSpPr>
          <p:cNvPr id="40" name="Textfeld 39">
            <a:extLst>
              <a:ext uri="{FF2B5EF4-FFF2-40B4-BE49-F238E27FC236}">
                <a16:creationId xmlns:a16="http://schemas.microsoft.com/office/drawing/2014/main" id="{95842D8A-3625-4327-8CBD-4358A1375443}"/>
              </a:ext>
            </a:extLst>
          </p:cNvPr>
          <p:cNvSpPr txBox="1"/>
          <p:nvPr/>
        </p:nvSpPr>
        <p:spPr>
          <a:xfrm>
            <a:off x="3517784" y="69984"/>
            <a:ext cx="3646504" cy="203774"/>
          </a:xfrm>
          <a:prstGeom prst="rect">
            <a:avLst/>
          </a:prstGeom>
          <a:solidFill>
            <a:srgbClr val="D4D6E8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050" dirty="0">
                <a:solidFill>
                  <a:schemeClr val="accent6"/>
                </a:solidFill>
              </a:rPr>
              <a:t>Microservice Deployment </a:t>
            </a:r>
            <a:r>
              <a:rPr lang="de-DE" sz="1050" dirty="0" err="1">
                <a:solidFill>
                  <a:schemeClr val="accent6"/>
                </a:solidFill>
              </a:rPr>
              <a:t>with</a:t>
            </a:r>
            <a:r>
              <a:rPr lang="de-DE" sz="1050" dirty="0">
                <a:solidFill>
                  <a:schemeClr val="accent6"/>
                </a:solidFill>
              </a:rPr>
              <a:t> Docker, Kubernetes and Helm</a:t>
            </a:r>
            <a:endParaRPr lang="en-GB" sz="1050" dirty="0" err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429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09DDC18-3A75-474A-AFF4-A719F7EAF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2616770" cy="431614"/>
          </a:xfrm>
        </p:spPr>
        <p:txBody>
          <a:bodyPr/>
          <a:lstStyle/>
          <a:p>
            <a:r>
              <a:rPr lang="de-DE" dirty="0"/>
              <a:t>Docker - Demonstration</a:t>
            </a:r>
            <a:endParaRPr lang="en-GB" dirty="0"/>
          </a:p>
        </p:txBody>
      </p:sp>
      <p:pic>
        <p:nvPicPr>
          <p:cNvPr id="12" name="busybox">
            <a:hlinkClick r:id="" action="ppaction://media"/>
            <a:extLst>
              <a:ext uri="{FF2B5EF4-FFF2-40B4-BE49-F238E27FC236}">
                <a16:creationId xmlns:a16="http://schemas.microsoft.com/office/drawing/2014/main" id="{54F848EB-17AE-4486-B821-76D354D271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0824" y="987136"/>
            <a:ext cx="8641655" cy="389758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C159FB7-5BA9-422C-932C-73246E9268E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26"/>
          <a:stretch/>
        </p:blipFill>
        <p:spPr>
          <a:xfrm>
            <a:off x="7092280" y="123060"/>
            <a:ext cx="1474833" cy="86407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B140ECD-4465-44DB-8966-73DB15BD94E8}"/>
              </a:ext>
            </a:extLst>
          </p:cNvPr>
          <p:cNvSpPr txBox="1"/>
          <p:nvPr/>
        </p:nvSpPr>
        <p:spPr>
          <a:xfrm>
            <a:off x="3517784" y="69984"/>
            <a:ext cx="3646504" cy="203774"/>
          </a:xfrm>
          <a:prstGeom prst="rect">
            <a:avLst/>
          </a:prstGeom>
          <a:solidFill>
            <a:srgbClr val="D4D6E8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050" dirty="0">
                <a:solidFill>
                  <a:schemeClr val="accent6"/>
                </a:solidFill>
              </a:rPr>
              <a:t>Microservice Deployment </a:t>
            </a:r>
            <a:r>
              <a:rPr lang="de-DE" sz="1050" dirty="0" err="1">
                <a:solidFill>
                  <a:schemeClr val="accent6"/>
                </a:solidFill>
              </a:rPr>
              <a:t>with</a:t>
            </a:r>
            <a:r>
              <a:rPr lang="de-DE" sz="1050" dirty="0">
                <a:solidFill>
                  <a:schemeClr val="accent6"/>
                </a:solidFill>
              </a:rPr>
              <a:t> Docker, Kubernetes and Helm</a:t>
            </a:r>
            <a:endParaRPr lang="en-GB" sz="1050" dirty="0" err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34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6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CDF5A86-CA58-49C8-A7D2-927A2D069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419622"/>
            <a:ext cx="6480778" cy="1116106"/>
          </a:xfrm>
        </p:spPr>
        <p:txBody>
          <a:bodyPr/>
          <a:lstStyle/>
          <a:p>
            <a:r>
              <a:rPr lang="en-GB" sz="1400" b="0" dirty="0">
                <a:ln w="0"/>
                <a:solidFill>
                  <a:srgbClr val="00388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Thinking in Layers: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dirty="0">
                <a:solidFill>
                  <a:srgbClr val="003882"/>
                </a:solidFill>
              </a:rPr>
              <a:t>A Dockerfile is a series of layers built on top of each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dirty="0">
                <a:solidFill>
                  <a:srgbClr val="003882"/>
                </a:solidFill>
              </a:rPr>
              <a:t>Container images are build layer for layer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1D1EDD4-694A-4C17-B550-EF4D19ADC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1283072" cy="431614"/>
          </a:xfrm>
        </p:spPr>
        <p:txBody>
          <a:bodyPr/>
          <a:lstStyle/>
          <a:p>
            <a:r>
              <a:rPr lang="en-GB" dirty="0" err="1"/>
              <a:t>Dockerfile</a:t>
            </a:r>
            <a:endParaRPr lang="en-GB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E504DB0-2E24-46BF-ABE3-FA17E56D4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69" y="2607772"/>
            <a:ext cx="3080314" cy="198020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E1723EA-7FE4-4092-B316-2B6AF6B9642B}"/>
              </a:ext>
            </a:extLst>
          </p:cNvPr>
          <p:cNvSpPr txBox="1"/>
          <p:nvPr/>
        </p:nvSpPr>
        <p:spPr>
          <a:xfrm>
            <a:off x="3676493" y="2607772"/>
            <a:ext cx="4680478" cy="19591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42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7030A0"/>
                </a:solidFill>
              </a:rPr>
              <a:t>FROM</a:t>
            </a:r>
            <a:r>
              <a:rPr lang="en-GB" sz="1000" dirty="0">
                <a:solidFill>
                  <a:srgbClr val="003882"/>
                </a:solidFill>
              </a:rPr>
              <a:t> defines the base image and version</a:t>
            </a:r>
          </a:p>
          <a:p>
            <a:pPr>
              <a:lnSpc>
                <a:spcPts val="142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7030A0"/>
                </a:solidFill>
              </a:rPr>
              <a:t>ENV</a:t>
            </a:r>
            <a:r>
              <a:rPr lang="en-GB" sz="1000" dirty="0">
                <a:solidFill>
                  <a:srgbClr val="003882"/>
                </a:solidFill>
              </a:rPr>
              <a:t> defines the environment variables</a:t>
            </a:r>
          </a:p>
          <a:p>
            <a:pPr>
              <a:lnSpc>
                <a:spcPts val="1420"/>
              </a:lnSpc>
              <a:spcBef>
                <a:spcPts val="0"/>
              </a:spcBef>
              <a:spcAft>
                <a:spcPts val="0"/>
              </a:spcAft>
            </a:pPr>
            <a:endParaRPr lang="en-GB" sz="1000" dirty="0">
              <a:solidFill>
                <a:srgbClr val="003882"/>
              </a:solidFill>
            </a:endParaRPr>
          </a:p>
          <a:p>
            <a:pPr>
              <a:lnSpc>
                <a:spcPts val="142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7030A0"/>
                </a:solidFill>
              </a:rPr>
              <a:t>COPY</a:t>
            </a:r>
            <a:r>
              <a:rPr lang="en-GB" sz="1000" dirty="0">
                <a:solidFill>
                  <a:srgbClr val="003882"/>
                </a:solidFill>
              </a:rPr>
              <a:t> and </a:t>
            </a:r>
            <a:r>
              <a:rPr lang="en-GB" sz="1000" dirty="0">
                <a:solidFill>
                  <a:srgbClr val="7030A0"/>
                </a:solidFill>
              </a:rPr>
              <a:t>ADD</a:t>
            </a:r>
            <a:r>
              <a:rPr lang="en-GB" sz="1000" dirty="0">
                <a:solidFill>
                  <a:srgbClr val="003882"/>
                </a:solidFill>
              </a:rPr>
              <a:t> basically do the same thing</a:t>
            </a:r>
          </a:p>
          <a:p>
            <a:pPr>
              <a:lnSpc>
                <a:spcPts val="142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3882"/>
                </a:solidFill>
              </a:rPr>
              <a:t>Let you copy files from the host into the container</a:t>
            </a:r>
          </a:p>
          <a:p>
            <a:pPr>
              <a:lnSpc>
                <a:spcPts val="1420"/>
              </a:lnSpc>
              <a:spcBef>
                <a:spcPts val="0"/>
              </a:spcBef>
              <a:spcAft>
                <a:spcPts val="0"/>
              </a:spcAft>
            </a:pPr>
            <a:endParaRPr lang="en-GB" sz="1000" dirty="0">
              <a:solidFill>
                <a:srgbClr val="003882"/>
              </a:solidFill>
            </a:endParaRPr>
          </a:p>
          <a:p>
            <a:pPr>
              <a:lnSpc>
                <a:spcPts val="142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7030A0"/>
                </a:solidFill>
              </a:rPr>
              <a:t>RUN</a:t>
            </a:r>
            <a:r>
              <a:rPr lang="en-GB" sz="1000" dirty="0">
                <a:solidFill>
                  <a:srgbClr val="003882"/>
                </a:solidFill>
              </a:rPr>
              <a:t> let’s you execute a command</a:t>
            </a:r>
          </a:p>
          <a:p>
            <a:pPr>
              <a:lnSpc>
                <a:spcPts val="142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7030A0"/>
                </a:solidFill>
              </a:rPr>
              <a:t>WORKDIR</a:t>
            </a:r>
            <a:r>
              <a:rPr lang="en-GB" sz="1000" dirty="0">
                <a:solidFill>
                  <a:srgbClr val="003882"/>
                </a:solidFill>
              </a:rPr>
              <a:t> sets the working directory</a:t>
            </a:r>
          </a:p>
          <a:p>
            <a:pPr>
              <a:lnSpc>
                <a:spcPts val="1420"/>
              </a:lnSpc>
              <a:spcBef>
                <a:spcPts val="0"/>
              </a:spcBef>
              <a:spcAft>
                <a:spcPts val="0"/>
              </a:spcAft>
            </a:pPr>
            <a:endParaRPr lang="en-GB" sz="1000" dirty="0">
              <a:solidFill>
                <a:srgbClr val="003882"/>
              </a:solidFill>
            </a:endParaRPr>
          </a:p>
          <a:p>
            <a:pPr>
              <a:lnSpc>
                <a:spcPts val="142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7030A0"/>
                </a:solidFill>
              </a:rPr>
              <a:t>EXPOSE</a:t>
            </a:r>
            <a:r>
              <a:rPr lang="en-GB" sz="1000" dirty="0">
                <a:solidFill>
                  <a:srgbClr val="003882"/>
                </a:solidFill>
              </a:rPr>
              <a:t> documents the port that can be forwarded from container to host</a:t>
            </a:r>
          </a:p>
          <a:p>
            <a:pPr>
              <a:lnSpc>
                <a:spcPts val="142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7030A0"/>
                </a:solidFill>
              </a:rPr>
              <a:t>ENTRYPOINT</a:t>
            </a:r>
            <a:r>
              <a:rPr lang="en-GB" sz="1000" dirty="0">
                <a:solidFill>
                  <a:srgbClr val="003882"/>
                </a:solidFill>
              </a:rPr>
              <a:t> defines an command which will be bound to the container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ADE3E33-9AFF-4C5D-9BD0-C8C8DCCF4C6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26"/>
          <a:stretch/>
        </p:blipFill>
        <p:spPr>
          <a:xfrm>
            <a:off x="7092280" y="123060"/>
            <a:ext cx="1474833" cy="86407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299C884-8C7B-49DC-9EF6-1152072A52F2}"/>
              </a:ext>
            </a:extLst>
          </p:cNvPr>
          <p:cNvSpPr txBox="1"/>
          <p:nvPr/>
        </p:nvSpPr>
        <p:spPr>
          <a:xfrm>
            <a:off x="3517784" y="69984"/>
            <a:ext cx="3646504" cy="203774"/>
          </a:xfrm>
          <a:prstGeom prst="rect">
            <a:avLst/>
          </a:prstGeom>
          <a:solidFill>
            <a:srgbClr val="D4D6E8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050" dirty="0">
                <a:solidFill>
                  <a:schemeClr val="accent6"/>
                </a:solidFill>
              </a:rPr>
              <a:t>Microservice Deployment </a:t>
            </a:r>
            <a:r>
              <a:rPr lang="de-DE" sz="1050" dirty="0" err="1">
                <a:solidFill>
                  <a:schemeClr val="accent6"/>
                </a:solidFill>
              </a:rPr>
              <a:t>with</a:t>
            </a:r>
            <a:r>
              <a:rPr lang="de-DE" sz="1050" dirty="0">
                <a:solidFill>
                  <a:schemeClr val="accent6"/>
                </a:solidFill>
              </a:rPr>
              <a:t> Docker, Kubernetes and Helm</a:t>
            </a:r>
            <a:endParaRPr lang="en-GB" sz="1050" dirty="0" err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688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1D1EDD4-694A-4C17-B550-EF4D19ADC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2879663" cy="431614"/>
          </a:xfrm>
        </p:spPr>
        <p:txBody>
          <a:bodyPr/>
          <a:lstStyle/>
          <a:p>
            <a:r>
              <a:rPr lang="en-GB" dirty="0"/>
              <a:t>Dockerfile – </a:t>
            </a:r>
            <a:r>
              <a:rPr lang="en-GB" dirty="0" err="1"/>
              <a:t>Demonstation</a:t>
            </a:r>
            <a:endParaRPr lang="en-GB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ADE3E33-9AFF-4C5D-9BD0-C8C8DCCF4C6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26"/>
          <a:stretch/>
        </p:blipFill>
        <p:spPr>
          <a:xfrm>
            <a:off x="7092280" y="123060"/>
            <a:ext cx="1474833" cy="864076"/>
          </a:xfrm>
          <a:prstGeom prst="rect">
            <a:avLst/>
          </a:prstGeom>
        </p:spPr>
      </p:pic>
      <p:pic>
        <p:nvPicPr>
          <p:cNvPr id="13" name="dockerfile">
            <a:hlinkClick r:id="" action="ppaction://media"/>
            <a:extLst>
              <a:ext uri="{FF2B5EF4-FFF2-40B4-BE49-F238E27FC236}">
                <a16:creationId xmlns:a16="http://schemas.microsoft.com/office/drawing/2014/main" id="{880509B2-6931-474F-B819-00C2ACE85C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0824" y="987136"/>
            <a:ext cx="8641655" cy="388369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1323E12-B7A8-4C61-8F1B-962A38A4ACCC}"/>
              </a:ext>
            </a:extLst>
          </p:cNvPr>
          <p:cNvSpPr txBox="1"/>
          <p:nvPr/>
        </p:nvSpPr>
        <p:spPr>
          <a:xfrm>
            <a:off x="3517784" y="69984"/>
            <a:ext cx="3646504" cy="203774"/>
          </a:xfrm>
          <a:prstGeom prst="rect">
            <a:avLst/>
          </a:prstGeom>
          <a:solidFill>
            <a:srgbClr val="D4D6E8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050" dirty="0">
                <a:solidFill>
                  <a:schemeClr val="accent6"/>
                </a:solidFill>
              </a:rPr>
              <a:t>Microservice Deployment </a:t>
            </a:r>
            <a:r>
              <a:rPr lang="de-DE" sz="1050" dirty="0" err="1">
                <a:solidFill>
                  <a:schemeClr val="accent6"/>
                </a:solidFill>
              </a:rPr>
              <a:t>with</a:t>
            </a:r>
            <a:r>
              <a:rPr lang="de-DE" sz="1050" dirty="0">
                <a:solidFill>
                  <a:schemeClr val="accent6"/>
                </a:solidFill>
              </a:rPr>
              <a:t> Docker, Kubernetes and Helm</a:t>
            </a:r>
            <a:endParaRPr lang="en-GB" sz="1050" dirty="0" err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87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95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606" mute="1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nMediasP_PPT-Master_ohne-Gestaltungsvorlagen">
  <a:themeElements>
    <a:clrScheme name="InMediasP">
      <a:dk1>
        <a:srgbClr val="003882"/>
      </a:dk1>
      <a:lt1>
        <a:srgbClr val="FFFFFF"/>
      </a:lt1>
      <a:dk2>
        <a:srgbClr val="1EA6A5"/>
      </a:dk2>
      <a:lt2>
        <a:srgbClr val="1F6CB5"/>
      </a:lt2>
      <a:accent1>
        <a:srgbClr val="5BAC26"/>
      </a:accent1>
      <a:accent2>
        <a:srgbClr val="EFD61F"/>
      </a:accent2>
      <a:accent3>
        <a:srgbClr val="E9AB00"/>
      </a:accent3>
      <a:accent4>
        <a:srgbClr val="DF3A1E"/>
      </a:accent4>
      <a:accent5>
        <a:srgbClr val="6C56AC"/>
      </a:accent5>
      <a:accent6>
        <a:srgbClr val="0095D8"/>
      </a:accent6>
      <a:hlink>
        <a:srgbClr val="0000FF"/>
      </a:hlink>
      <a:folHlink>
        <a:srgbClr val="800080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3882"/>
        </a:solidFill>
        <a:ln w="19050" cap="sq">
          <a:solidFill>
            <a:srgbClr val="003882"/>
          </a:solidFill>
          <a:bevel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ap="rnd" cmpd="sng">
          <a:solidFill>
            <a:srgbClr val="003882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lnSpc>
            <a:spcPts val="1800"/>
          </a:lnSpc>
          <a:spcBef>
            <a:spcPts val="163"/>
          </a:spcBef>
          <a:spcAft>
            <a:spcPts val="500"/>
          </a:spcAft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ED0FE2F8-DE5C-487E-BAE2-87DB348AE75D}" vid="{CCEC1417-6676-4E5D-B3FD-F458970ABFA0}"/>
    </a:ext>
  </a:extLst>
</a:theme>
</file>

<file path=ppt/theme/theme2.xml><?xml version="1.0" encoding="utf-8"?>
<a:theme xmlns:a="http://schemas.openxmlformats.org/drawingml/2006/main" name="InMediasP_PPT-Master_ohne-Vorlagen_Wolken">
  <a:themeElements>
    <a:clrScheme name="InMediasP">
      <a:dk1>
        <a:srgbClr val="003882"/>
      </a:dk1>
      <a:lt1>
        <a:srgbClr val="FFFFFF"/>
      </a:lt1>
      <a:dk2>
        <a:srgbClr val="1EA6A5"/>
      </a:dk2>
      <a:lt2>
        <a:srgbClr val="1F6CB5"/>
      </a:lt2>
      <a:accent1>
        <a:srgbClr val="5BAC26"/>
      </a:accent1>
      <a:accent2>
        <a:srgbClr val="EFD61F"/>
      </a:accent2>
      <a:accent3>
        <a:srgbClr val="E9AB00"/>
      </a:accent3>
      <a:accent4>
        <a:srgbClr val="DF3A1E"/>
      </a:accent4>
      <a:accent5>
        <a:srgbClr val="6C56AC"/>
      </a:accent5>
      <a:accent6>
        <a:srgbClr val="0095D8"/>
      </a:accent6>
      <a:hlink>
        <a:srgbClr val="0000FF"/>
      </a:hlink>
      <a:folHlink>
        <a:srgbClr val="800080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3882"/>
        </a:solidFill>
        <a:ln>
          <a:noFill/>
        </a:ln>
        <a:effectLst/>
      </a:spPr>
      <a:bodyPr lIns="36000" tIns="36000" rIns="36000" bIns="36000" rtlCol="0" anchor="ctr"/>
      <a:lstStyle>
        <a:defPPr algn="ctr">
          <a:defRPr sz="1600" b="0"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ap="sq" cmpd="sng">
          <a:solidFill>
            <a:srgbClr val="003882"/>
          </a:solidFill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 lIns="0" tIns="0" rIns="0" bIns="0" anchor="t">
        <a:noAutofit/>
      </a:bodyPr>
      <a:lstStyle>
        <a:defPPr algn="l">
          <a:defRPr sz="3500" dirty="0">
            <a:solidFill>
              <a:srgbClr val="002754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ED0FE2F8-DE5C-487E-BAE2-87DB348AE75D}" vid="{54AFC87D-A588-4D72-A470-8BCA02DB169A}"/>
    </a:ext>
  </a:extLst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DCBDD797A0D6E4E90213FFE19CC4912" ma:contentTypeVersion="0" ma:contentTypeDescription="Ein neues Dokument erstellen." ma:contentTypeScope="" ma:versionID="0baa163db557807402d94d51b5fd5d8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fbb138a90d825bc9b8f9cb616e397e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Control xmlns="http://schemas.microsoft.com/VisualStudio/2011/storyboarding/control">
  <Id Name="System.Storyboarding.Icons.FolderOpen" Revision="1" Stencil="System.Storyboarding.Icons" StencilVersion="0.1"/>
</Control>
</file>

<file path=customXml/item4.xml><?xml version="1.0" encoding="utf-8"?>
<Control xmlns="http://schemas.microsoft.com/VisualStudio/2011/storyboarding/control">
  <Id Name="System.Storyboarding.Icons.FolderOpen" Revision="1" Stencil="System.Storyboarding.Icons" StencilVersion="0.1"/>
</Control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6.xml><?xml version="1.0" encoding="utf-8"?>
<Control xmlns="http://schemas.microsoft.com/VisualStudio/2011/storyboarding/control">
  <Id Name="System.Storyboarding.Icons.FolderOpen" Revision="1" Stencil="System.Storyboarding.Icons" StencilVersion="0.1"/>
</Control>
</file>

<file path=customXml/item7.xml><?xml version="1.0" encoding="utf-8"?>
<Control xmlns="http://schemas.microsoft.com/VisualStudio/2011/storyboarding/control">
  <Id Name="System.Storyboarding.Icons.FolderOpen" Revision="1" Stencil="System.Storyboarding.Icons" StencilVersion="0.1"/>
</Control>
</file>

<file path=customXml/itemProps1.xml><?xml version="1.0" encoding="utf-8"?>
<ds:datastoreItem xmlns:ds="http://schemas.openxmlformats.org/officeDocument/2006/customXml" ds:itemID="{77BDE0A5-F207-4887-9E62-8EF3B9D62B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9B1E7EC-738A-47FC-9609-4BFC14829A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B0D81CD-75AB-4B0E-83F0-B70CF66CF9E3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3B40DC13-7B8C-4A97-823C-F96B278B8A9F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E360D195-2EBE-4AD8-8F6C-E5D92E55C5B9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6.xml><?xml version="1.0" encoding="utf-8"?>
<ds:datastoreItem xmlns:ds="http://schemas.openxmlformats.org/officeDocument/2006/customXml" ds:itemID="{D19D437D-22CD-4E00-91B0-00C80F08A846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4B70B8C9-971B-4B8D-9C2E-FFDA22D37782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InMediasP_PPTX-Master</Template>
  <TotalTime>0</TotalTime>
  <Words>3531</Words>
  <Application>Microsoft Office PowerPoint</Application>
  <PresentationFormat>Bildschirmpräsentation (16:9)</PresentationFormat>
  <Paragraphs>735</Paragraphs>
  <Slides>46</Slides>
  <Notes>43</Notes>
  <HiddenSlides>0</HiddenSlides>
  <MMClips>4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46</vt:i4>
      </vt:variant>
    </vt:vector>
  </HeadingPairs>
  <TitlesOfParts>
    <vt:vector size="53" baseType="lpstr">
      <vt:lpstr>Arial</vt:lpstr>
      <vt:lpstr>Calibri</vt:lpstr>
      <vt:lpstr>Consolas</vt:lpstr>
      <vt:lpstr>Hack</vt:lpstr>
      <vt:lpstr>Palatino Linotype</vt:lpstr>
      <vt:lpstr>InMediasP_PPT-Master_ohne-Gestaltungsvorlagen</vt:lpstr>
      <vt:lpstr>InMediasP_PPT-Master_ohne-Vorlagen_Wolken</vt:lpstr>
      <vt:lpstr>PowerPoint-Präsentation</vt:lpstr>
      <vt:lpstr>Agenda</vt:lpstr>
      <vt:lpstr>Motivation</vt:lpstr>
      <vt:lpstr>Deployment Pipeline</vt:lpstr>
      <vt:lpstr>What is Docker?</vt:lpstr>
      <vt:lpstr>Why use Docker?</vt:lpstr>
      <vt:lpstr>Docker - Demonstration</vt:lpstr>
      <vt:lpstr>Dockerfile</vt:lpstr>
      <vt:lpstr>Dockerfile – Demonstation</vt:lpstr>
      <vt:lpstr>Docker − Hands-On (45 min)</vt:lpstr>
      <vt:lpstr>Docker Compose</vt:lpstr>
      <vt:lpstr>Docker Compose - Demonstration</vt:lpstr>
      <vt:lpstr>Docker Compose − Hands-On (20 min)</vt:lpstr>
      <vt:lpstr>Compose vs Kubernetes</vt:lpstr>
      <vt:lpstr>Agenda</vt:lpstr>
      <vt:lpstr>Kubernetes</vt:lpstr>
      <vt:lpstr>Kubernetes vs Docker Swarm vs Apache Mesos</vt:lpstr>
      <vt:lpstr>Kubernetes</vt:lpstr>
      <vt:lpstr>Kubernetes Architecture</vt:lpstr>
      <vt:lpstr>Kubernetes Resources</vt:lpstr>
      <vt:lpstr>Kubernetes Resources</vt:lpstr>
      <vt:lpstr>Kubernetes Resources</vt:lpstr>
      <vt:lpstr>Kubernetes Resources</vt:lpstr>
      <vt:lpstr>Kubernetes Features</vt:lpstr>
      <vt:lpstr>Kubernetes Features</vt:lpstr>
      <vt:lpstr>Kubernetes Features</vt:lpstr>
      <vt:lpstr>Kubernetes Features</vt:lpstr>
      <vt:lpstr>Kubernetes Features</vt:lpstr>
      <vt:lpstr>Kubernetes Features</vt:lpstr>
      <vt:lpstr>Kubernetes − Hands-On (45 min)</vt:lpstr>
      <vt:lpstr>Helm – Kubernetes package manager</vt:lpstr>
      <vt:lpstr>Why Helm?</vt:lpstr>
      <vt:lpstr>Helm Concept</vt:lpstr>
      <vt:lpstr>Helm Concept</vt:lpstr>
      <vt:lpstr>Helm Architecture (v3.0.0)</vt:lpstr>
      <vt:lpstr>Helm Architecture (v3.0.0)</vt:lpstr>
      <vt:lpstr>Helm – Release Demonstration</vt:lpstr>
      <vt:lpstr>Helm − Hands-On (90 min)</vt:lpstr>
      <vt:lpstr>Conclusion</vt:lpstr>
      <vt:lpstr>Agenda</vt:lpstr>
      <vt:lpstr>Jenkinspipeline</vt:lpstr>
      <vt:lpstr>Advantages of Jenkinspipelines</vt:lpstr>
      <vt:lpstr>Minimal Jenkinspipeline</vt:lpstr>
      <vt:lpstr>Versioning</vt:lpstr>
      <vt:lpstr>PowerPoint-Präsentation</vt:lpstr>
      <vt:lpstr>PowerPoint-Präsentation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/>
  <cp:lastModifiedBy/>
  <cp:revision>3</cp:revision>
  <dcterms:created xsi:type="dcterms:W3CDTF">2019-12-03T07:21:06Z</dcterms:created>
  <dcterms:modified xsi:type="dcterms:W3CDTF">2020-02-25T11:05:40Z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0x010100EDCBDD797A0D6E4E90213FFE19CC4912</vt:lpwstr>
  </property>
  <property fmtid="{D5CDD505-2E9C-101B-9397-08002B2CF9AE}" pid="3" name="Tfs.IsStoryboard">
    <vt:bool>true</vt:bool>
  </property>
</Properties>
</file>